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859" r:id="rId2"/>
    <p:sldId id="1140" r:id="rId3"/>
    <p:sldId id="1142" r:id="rId4"/>
    <p:sldId id="1143" r:id="rId5"/>
    <p:sldId id="1182" r:id="rId6"/>
    <p:sldId id="1167" r:id="rId7"/>
    <p:sldId id="1144" r:id="rId8"/>
    <p:sldId id="1145" r:id="rId9"/>
    <p:sldId id="1146" r:id="rId10"/>
    <p:sldId id="1168" r:id="rId11"/>
    <p:sldId id="1147" r:id="rId12"/>
    <p:sldId id="1170" r:id="rId13"/>
    <p:sldId id="1171" r:id="rId14"/>
    <p:sldId id="1148" r:id="rId15"/>
    <p:sldId id="1149" r:id="rId16"/>
    <p:sldId id="1150" r:id="rId17"/>
    <p:sldId id="1172" r:id="rId18"/>
    <p:sldId id="1186" r:id="rId19"/>
    <p:sldId id="1183" r:id="rId20"/>
    <p:sldId id="1185" r:id="rId21"/>
    <p:sldId id="1151" r:id="rId22"/>
    <p:sldId id="1141" r:id="rId23"/>
    <p:sldId id="1173" r:id="rId24"/>
    <p:sldId id="1152" r:id="rId25"/>
    <p:sldId id="1153" r:id="rId26"/>
    <p:sldId id="1154" r:id="rId27"/>
    <p:sldId id="1155" r:id="rId28"/>
    <p:sldId id="1174" r:id="rId29"/>
    <p:sldId id="1156" r:id="rId30"/>
    <p:sldId id="1157" r:id="rId31"/>
    <p:sldId id="1176" r:id="rId32"/>
    <p:sldId id="1159" r:id="rId33"/>
    <p:sldId id="1175" r:id="rId34"/>
    <p:sldId id="1158" r:id="rId35"/>
    <p:sldId id="1160" r:id="rId36"/>
    <p:sldId id="1178" r:id="rId37"/>
    <p:sldId id="1161" r:id="rId38"/>
    <p:sldId id="1177" r:id="rId39"/>
    <p:sldId id="1166" r:id="rId40"/>
    <p:sldId id="1180" r:id="rId41"/>
    <p:sldId id="1179" r:id="rId42"/>
    <p:sldId id="1181" r:id="rId43"/>
    <p:sldId id="1184" r:id="rId4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7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showGuides="1">
      <p:cViewPr varScale="1">
        <p:scale>
          <a:sx n="113" d="100"/>
          <a:sy n="113" d="100"/>
        </p:scale>
        <p:origin x="480" y="120"/>
      </p:cViewPr>
      <p:guideLst>
        <p:guide orient="horz" pos="2160"/>
        <p:guide pos="3876"/>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　欧姆定律</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电流与电压</a:t>
            </a:r>
            <a:r>
              <a:rPr lang="zh-CN" altLang="en-US" sz="4800" b="0">
                <a:solidFill>
                  <a:srgbClr val="000000"/>
                </a:solidFill>
                <a:latin typeface="+mn-ea"/>
                <a:ea typeface="+mn-ea"/>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电阻的关系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10358"/>
            <a:ext cx="11485848" cy="3970318"/>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连接电路，闭合开关后发现电流表无示数，说明电路可能存在断路故障；电压表示数接近电源电压，说明电压表与电源连通，则与电压表并联的部分电路以外的电路是完好的，与电压表并联的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之间电路有断路，当电压表接在导线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两端时，电压表的示数接近电源电压，说明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间导线以外的其他元件均没有断路故障，因此只能是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间导线断路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排除故障后正确操作，由表中数据可知，电阻两端的电压为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，为一定值，故可以得出结论：导体两端的电压一定时，导体中的电流与导体的电阻成反比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07341" y="4735408"/>
          <a:ext cx="11169009" cy="1448754"/>
        </p:xfrm>
        <a:graphic>
          <a:graphicData uri="http://schemas.openxmlformats.org/drawingml/2006/table">
            <a:tbl>
              <a:tblPr firstRow="1" firstCol="1" bandRow="1"/>
              <a:tblGrid>
                <a:gridCol w="2874903">
                  <a:extLst>
                    <a:ext uri="{9D8B030D-6E8A-4147-A177-3AD203B41FA5}">
                      <a16:colId xmlns:a16="http://schemas.microsoft.com/office/drawing/2014/main" val="20000"/>
                    </a:ext>
                  </a:extLst>
                </a:gridCol>
                <a:gridCol w="2075202">
                  <a:extLst>
                    <a:ext uri="{9D8B030D-6E8A-4147-A177-3AD203B41FA5}">
                      <a16:colId xmlns:a16="http://schemas.microsoft.com/office/drawing/2014/main" val="20001"/>
                    </a:ext>
                  </a:extLst>
                </a:gridCol>
                <a:gridCol w="2072968">
                  <a:extLst>
                    <a:ext uri="{9D8B030D-6E8A-4147-A177-3AD203B41FA5}">
                      <a16:colId xmlns:a16="http://schemas.microsoft.com/office/drawing/2014/main" val="20002"/>
                    </a:ext>
                  </a:extLst>
                </a:gridCol>
                <a:gridCol w="2072968">
                  <a:extLst>
                    <a:ext uri="{9D8B030D-6E8A-4147-A177-3AD203B41FA5}">
                      <a16:colId xmlns:a16="http://schemas.microsoft.com/office/drawing/2014/main" val="20003"/>
                    </a:ext>
                  </a:extLst>
                </a:gridCol>
                <a:gridCol w="207296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7466"/>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电流与电压、电流与电阻的关系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的两个实验中，有关对应实验中滑动变阻器的作用和操作说法错误的是（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滑动变阻器都可以起到保护电路的作用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在探究电流与电压的关系时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滑动变阻器的主要作用是改变电阻两端的电压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在探究电流与电阻的关系时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滑动变阻器的主要作用是控制电阻两端的电压不变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在探究电流与电阻的关系时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要控制电阻不变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6574" y="1268760"/>
            <a:ext cx="7256465" cy="683047"/>
          </a:xfrm>
          <a:prstGeom prst="rect">
            <a:avLst/>
          </a:prstGeom>
        </p:spPr>
      </p:pic>
      <p:sp>
        <p:nvSpPr>
          <p:cNvPr id="4" name="矩形 3"/>
          <p:cNvSpPr/>
          <p:nvPr/>
        </p:nvSpPr>
        <p:spPr>
          <a:xfrm>
            <a:off x="5141850" y="266279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484784"/>
            <a:ext cx="11485848" cy="3900235"/>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为保护电路，连接电路时，滑动变阻器的滑片应处于阻值最大处，因此两个实验中，滑动变阻器都可以起到保护电路的作用，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正确，不符合题意；探究通过导体的电流与导体两端电压的关系时，调节滑片，使电压表的示数发生变化，多次测量，得出具有普遍性的结论，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在探究通过导体的电流与导体电阻的关系时，根据控制变量法，应控制导体两端的电压不变，更换不同阻值的定值电阻，滑动变阻器的作用是通过移动滑片进而控制接入的定值电阻两端的电压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所示电路探究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电压一定时，电流与电阻的关系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中的电压表正确接入电路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1792412"/>
            <a:ext cx="3574651" cy="2231236"/>
          </a:xfrm>
          <a:prstGeom prst="rect">
            <a:avLst/>
          </a:prstGeom>
        </p:spPr>
      </p:pic>
      <p:pic>
        <p:nvPicPr>
          <p:cNvPr id="4" name="图片 3"/>
          <p:cNvPicPr>
            <a:picLocks noChangeAspect="1"/>
          </p:cNvPicPr>
          <p:nvPr/>
        </p:nvPicPr>
        <p:blipFill rotWithShape="1">
          <a:blip r:embed="rId3"/>
          <a:srcRect l="54789" t="39434"/>
          <a:stretch>
            <a:fillRect/>
          </a:stretch>
        </p:blipFill>
        <p:spPr>
          <a:xfrm>
            <a:off x="8754676" y="2249903"/>
            <a:ext cx="2393773" cy="1611145"/>
          </a:xfrm>
          <a:prstGeom prst="rect">
            <a:avLst/>
          </a:prstGeom>
        </p:spPr>
      </p:pic>
      <p:sp>
        <p:nvSpPr>
          <p:cNvPr id="5" name="矩形 4"/>
          <p:cNvSpPr/>
          <p:nvPr/>
        </p:nvSpPr>
        <p:spPr>
          <a:xfrm>
            <a:off x="3283894" y="387944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6" name="矩形 5"/>
          <p:cNvSpPr/>
          <p:nvPr/>
        </p:nvSpPr>
        <p:spPr>
          <a:xfrm>
            <a:off x="7175326" y="387944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7" name="矩形 6"/>
          <p:cNvSpPr/>
          <p:nvPr/>
        </p:nvSpPr>
        <p:spPr>
          <a:xfrm>
            <a:off x="9904745" y="3879448"/>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8" name="矩形 7"/>
          <p:cNvSpPr/>
          <p:nvPr/>
        </p:nvSpPr>
        <p:spPr>
          <a:xfrm>
            <a:off x="5285866" y="425917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2228821" y="1712889"/>
            <a:ext cx="3367295" cy="2301881"/>
          </a:xfrm>
          <a:prstGeom prst="rect">
            <a:avLst/>
          </a:prstGeom>
        </p:spPr>
      </p:pic>
      <p:sp>
        <p:nvSpPr>
          <p:cNvPr id="11" name="矩形 10"/>
          <p:cNvSpPr/>
          <p:nvPr/>
        </p:nvSpPr>
        <p:spPr>
          <a:xfrm>
            <a:off x="7883861" y="4948126"/>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sp>
        <p:nvSpPr>
          <p:cNvPr id="13" name="矩形 12"/>
          <p:cNvSpPr/>
          <p:nvPr/>
        </p:nvSpPr>
        <p:spPr>
          <a:xfrm>
            <a:off x="406574" y="5354296"/>
            <a:ext cx="11047863" cy="576248"/>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探究电流与电阻关系时，电压表并联在定值电阻两端，如图所示</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12" name="图片 11"/>
          <p:cNvPicPr>
            <a:picLocks noChangeAspect="1"/>
          </p:cNvPicPr>
          <p:nvPr/>
        </p:nvPicPr>
        <p:blipFill rotWithShape="1">
          <a:blip r:embed="rId3"/>
          <a:srcRect r="52342"/>
          <a:stretch>
            <a:fillRect/>
          </a:stretch>
        </p:blipFill>
        <p:spPr>
          <a:xfrm>
            <a:off x="6634675" y="2015808"/>
            <a:ext cx="1980811" cy="20882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）开关闭合前，滑动变阻器的滑片应置于最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283894" y="409547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6" name="矩形 5"/>
          <p:cNvSpPr/>
          <p:nvPr/>
        </p:nvSpPr>
        <p:spPr>
          <a:xfrm>
            <a:off x="7175326" y="409547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7" name="矩形 6"/>
          <p:cNvSpPr/>
          <p:nvPr/>
        </p:nvSpPr>
        <p:spPr>
          <a:xfrm>
            <a:off x="9511014" y="409547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8" name="矩形 7"/>
          <p:cNvSpPr/>
          <p:nvPr/>
        </p:nvSpPr>
        <p:spPr>
          <a:xfrm>
            <a:off x="5285866" y="447520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2062758" y="1844587"/>
            <a:ext cx="3367295" cy="2301881"/>
          </a:xfrm>
          <a:prstGeom prst="rect">
            <a:avLst/>
          </a:prstGeom>
        </p:spPr>
      </p:pic>
      <p:sp>
        <p:nvSpPr>
          <p:cNvPr id="12" name="矩形 11"/>
          <p:cNvSpPr/>
          <p:nvPr/>
        </p:nvSpPr>
        <p:spPr>
          <a:xfrm>
            <a:off x="6887294" y="1268760"/>
            <a:ext cx="494046" cy="461665"/>
          </a:xfrm>
          <a:prstGeom prst="rect">
            <a:avLst/>
          </a:prstGeom>
        </p:spPr>
        <p:txBody>
          <a:bodyPr wrap="none">
            <a:spAutoFit/>
          </a:bodyPr>
          <a:lstStyle/>
          <a:p>
            <a:r>
              <a:rPr lang="zh-CN" altLang="zh-CN" sz="2400">
                <a:cs typeface="Times New Roman" panose="02020603050405020304" pitchFamily="18" charset="0"/>
              </a:rPr>
              <a:t>右</a:t>
            </a:r>
            <a:endParaRPr lang="zh-CN" altLang="en-US"/>
          </a:p>
        </p:txBody>
      </p:sp>
      <p:sp>
        <p:nvSpPr>
          <p:cNvPr id="13" name="矩形 12"/>
          <p:cNvSpPr/>
          <p:nvPr/>
        </p:nvSpPr>
        <p:spPr>
          <a:xfrm>
            <a:off x="478582" y="5085000"/>
            <a:ext cx="11047863" cy="576248"/>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为保护电路，滑动变阻器滑片要移至阻值最大处，即最右端</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11" name="图片 10"/>
          <p:cNvPicPr>
            <a:picLocks noChangeAspect="1"/>
          </p:cNvPicPr>
          <p:nvPr/>
        </p:nvPicPr>
        <p:blipFill rotWithShape="1">
          <a:blip r:embed="rId3"/>
          <a:srcRect l="54789" t="39434"/>
          <a:stretch>
            <a:fillRect/>
          </a:stretch>
        </p:blipFill>
        <p:spPr>
          <a:xfrm>
            <a:off x="8754676" y="2321911"/>
            <a:ext cx="2393773" cy="1611145"/>
          </a:xfrm>
          <a:prstGeom prst="rect">
            <a:avLst/>
          </a:prstGeom>
        </p:spPr>
      </p:pic>
      <p:pic>
        <p:nvPicPr>
          <p:cNvPr id="14" name="图片 13"/>
          <p:cNvPicPr>
            <a:picLocks noChangeAspect="1"/>
          </p:cNvPicPr>
          <p:nvPr/>
        </p:nvPicPr>
        <p:blipFill rotWithShape="1">
          <a:blip r:embed="rId3"/>
          <a:srcRect r="52342"/>
          <a:stretch>
            <a:fillRect/>
          </a:stretch>
        </p:blipFill>
        <p:spPr>
          <a:xfrm>
            <a:off x="6634675" y="2015808"/>
            <a:ext cx="1980811" cy="20882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）闭合开关，小明发现无论怎样调节滑动变阻器，电流表指针都不偏转，电压表指针有明显偏转且</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保持不变，已知导线及各接线柱连接完好，则电路中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填元件名称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故障，故障排除后，移动滑片，使电压表示数为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，记录电流表示数，多次更换定值电阻重复实验，得到电流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的倒数关系如图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中图线甲所示，从而得出结论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clrChange>
              <a:clrFrom>
                <a:srgbClr val="FFFFFF"/>
              </a:clrFrom>
              <a:clrTo>
                <a:srgbClr val="FFFFFF">
                  <a:alpha val="0"/>
                </a:srgbClr>
              </a:clrTo>
            </a:clrChange>
          </a:blip>
          <a:srcRect r="51491"/>
          <a:stretch>
            <a:fillRect/>
          </a:stretch>
        </p:blipFill>
        <p:spPr>
          <a:xfrm>
            <a:off x="7599278" y="2924944"/>
            <a:ext cx="2049452" cy="2122647"/>
          </a:xfrm>
          <a:prstGeom prst="rect">
            <a:avLst/>
          </a:prstGeom>
        </p:spPr>
      </p:pic>
      <p:sp>
        <p:nvSpPr>
          <p:cNvPr id="4" name="矩形 3"/>
          <p:cNvSpPr/>
          <p:nvPr/>
        </p:nvSpPr>
        <p:spPr>
          <a:xfrm>
            <a:off x="8300838" y="467016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
        <p:nvSpPr>
          <p:cNvPr id="5" name="矩形 4"/>
          <p:cNvSpPr/>
          <p:nvPr/>
        </p:nvSpPr>
        <p:spPr>
          <a:xfrm>
            <a:off x="9678354" y="1323516"/>
            <a:ext cx="1422184" cy="461665"/>
          </a:xfrm>
          <a:prstGeom prst="rect">
            <a:avLst/>
          </a:prstGeom>
        </p:spPr>
        <p:txBody>
          <a:bodyPr wrap="none">
            <a:spAutoFit/>
          </a:bodyPr>
          <a:lstStyle/>
          <a:p>
            <a:r>
              <a:rPr lang="zh-CN" altLang="zh-CN" sz="2400">
                <a:cs typeface="Times New Roman" panose="02020603050405020304" pitchFamily="18" charset="0"/>
              </a:rPr>
              <a:t>定值电阻</a:t>
            </a:r>
            <a:endParaRPr lang="zh-CN" altLang="en-US"/>
          </a:p>
        </p:txBody>
      </p:sp>
      <p:sp>
        <p:nvSpPr>
          <p:cNvPr id="6" name="矩形 5"/>
          <p:cNvSpPr/>
          <p:nvPr/>
        </p:nvSpPr>
        <p:spPr>
          <a:xfrm>
            <a:off x="2935480" y="1858520"/>
            <a:ext cx="803425" cy="461665"/>
          </a:xfrm>
          <a:prstGeom prst="rect">
            <a:avLst/>
          </a:prstGeom>
        </p:spPr>
        <p:txBody>
          <a:bodyPr wrap="none">
            <a:spAutoFit/>
          </a:bodyPr>
          <a:lstStyle/>
          <a:p>
            <a:r>
              <a:rPr lang="zh-CN" altLang="zh-CN" sz="2400">
                <a:cs typeface="Times New Roman" panose="02020603050405020304" pitchFamily="18" charset="0"/>
              </a:rPr>
              <a:t>断路</a:t>
            </a:r>
            <a:endParaRPr lang="zh-CN" altLang="en-US"/>
          </a:p>
        </p:txBody>
      </p:sp>
      <p:sp>
        <p:nvSpPr>
          <p:cNvPr id="7" name="矩形 6"/>
          <p:cNvSpPr/>
          <p:nvPr/>
        </p:nvSpPr>
        <p:spPr>
          <a:xfrm>
            <a:off x="360854" y="5445224"/>
            <a:ext cx="11485848" cy="1130246"/>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闭合开关，电流表指针不偏转，故障可能是断路；电压表指针有明显偏转，说明其与电源连通，故障在与电压表并联的部分，即可能是定值电阻断路</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
        <p:nvSpPr>
          <p:cNvPr id="8" name="矩形 7"/>
          <p:cNvSpPr/>
          <p:nvPr/>
        </p:nvSpPr>
        <p:spPr>
          <a:xfrm>
            <a:off x="6449221" y="5174260"/>
            <a:ext cx="1569660"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5530850" y="4781550"/>
            <a:ext cx="623570" cy="464185"/>
          </a:xfrm>
          <a:prstGeom prst="rect">
            <a:avLst/>
          </a:prstGeom>
        </p:spPr>
        <p:txBody>
          <a:bodyPr wrap="none">
            <a:no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pic>
        <p:nvPicPr>
          <p:cNvPr id="10" name="图片 9"/>
          <p:cNvPicPr>
            <a:picLocks noChangeAspect="1"/>
          </p:cNvPicPr>
          <p:nvPr/>
        </p:nvPicPr>
        <p:blipFill>
          <a:blip r:embed="rId3"/>
          <a:stretch>
            <a:fillRect/>
          </a:stretch>
        </p:blipFill>
        <p:spPr>
          <a:xfrm>
            <a:off x="4563110" y="2992755"/>
            <a:ext cx="2947670" cy="20148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4166"/>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）实验结束后，小明应先断开开关，再拆除</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两端的导线，在整理器材时，他突然发现电压表指针位置如图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小明遗漏的实验操作是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l="55440" t="44595"/>
          <a:stretch>
            <a:fillRect/>
          </a:stretch>
        </p:blipFill>
        <p:spPr>
          <a:xfrm>
            <a:off x="4418905" y="3233883"/>
            <a:ext cx="3024336" cy="1889259"/>
          </a:xfrm>
          <a:prstGeom prst="rect">
            <a:avLst/>
          </a:prstGeom>
        </p:spPr>
      </p:pic>
      <p:sp>
        <p:nvSpPr>
          <p:cNvPr id="4" name="矩形 3"/>
          <p:cNvSpPr/>
          <p:nvPr/>
        </p:nvSpPr>
        <p:spPr>
          <a:xfrm>
            <a:off x="5666287" y="508500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5" name="矩形 4"/>
          <p:cNvSpPr/>
          <p:nvPr/>
        </p:nvSpPr>
        <p:spPr>
          <a:xfrm>
            <a:off x="6662644" y="1473426"/>
            <a:ext cx="803425" cy="461665"/>
          </a:xfrm>
          <a:prstGeom prst="rect">
            <a:avLst/>
          </a:prstGeom>
        </p:spPr>
        <p:txBody>
          <a:bodyPr wrap="none">
            <a:spAutoFit/>
          </a:bodyPr>
          <a:lstStyle/>
          <a:p>
            <a:r>
              <a:rPr lang="zh-CN" altLang="zh-CN" sz="2400">
                <a:cs typeface="Times New Roman" panose="02020603050405020304" pitchFamily="18" charset="0"/>
              </a:rPr>
              <a:t>电源</a:t>
            </a:r>
            <a:endParaRPr lang="zh-CN" altLang="en-US"/>
          </a:p>
        </p:txBody>
      </p:sp>
      <p:sp>
        <p:nvSpPr>
          <p:cNvPr id="6" name="矩形 5"/>
          <p:cNvSpPr/>
          <p:nvPr/>
        </p:nvSpPr>
        <p:spPr>
          <a:xfrm>
            <a:off x="3859586" y="2544920"/>
            <a:ext cx="1731564" cy="461665"/>
          </a:xfrm>
          <a:prstGeom prst="rect">
            <a:avLst/>
          </a:prstGeom>
        </p:spPr>
        <p:txBody>
          <a:bodyPr wrap="none">
            <a:spAutoFit/>
          </a:bodyPr>
          <a:lstStyle/>
          <a:p>
            <a:r>
              <a:rPr lang="zh-CN" altLang="zh-CN" sz="2400">
                <a:cs typeface="Times New Roman" panose="02020603050405020304" pitchFamily="18" charset="0"/>
              </a:rPr>
              <a:t>电压表调零</a:t>
            </a:r>
            <a:endParaRPr lang="zh-CN" altLang="en-US"/>
          </a:p>
        </p:txBody>
      </p:sp>
      <p:sp>
        <p:nvSpPr>
          <p:cNvPr id="10" name="矩形 9"/>
          <p:cNvSpPr/>
          <p:nvPr/>
        </p:nvSpPr>
        <p:spPr>
          <a:xfrm>
            <a:off x="5204622" y="5517232"/>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1329902"/>
            <a:ext cx="11485848" cy="1200329"/>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为防止拆除电路时发生短路，拆除电路时先拆除电源两端的导线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在整理器材时，小明突然发现电压表指针位置如图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所示，则遗漏的实验操作是电压表调零；</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l="55440" t="44595"/>
          <a:stretch>
            <a:fillRect/>
          </a:stretch>
        </p:blipFill>
        <p:spPr>
          <a:xfrm>
            <a:off x="4222998" y="2673728"/>
            <a:ext cx="3168352" cy="1979224"/>
          </a:xfrm>
          <a:prstGeom prst="rect">
            <a:avLst/>
          </a:prstGeom>
        </p:spPr>
      </p:pic>
      <p:sp>
        <p:nvSpPr>
          <p:cNvPr id="4" name="矩形 3"/>
          <p:cNvSpPr/>
          <p:nvPr/>
        </p:nvSpPr>
        <p:spPr>
          <a:xfrm>
            <a:off x="5591150" y="465295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3</a:t>
            </a:r>
            <a:endParaRPr lang="zh-CN" altLang="zh-CN" sz="1200" b="0">
              <a:solidFill>
                <a:srgbClr val="000000"/>
              </a:solidFill>
              <a:cs typeface="Times New Roman" panose="02020603050405020304" pitchFamily="18" charset="0"/>
            </a:endParaRPr>
          </a:p>
        </p:txBody>
      </p:sp>
      <p:sp>
        <p:nvSpPr>
          <p:cNvPr id="6" name="矩形 5"/>
          <p:cNvSpPr/>
          <p:nvPr/>
        </p:nvSpPr>
        <p:spPr>
          <a:xfrm>
            <a:off x="5231110" y="508518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0823"/>
            <a:ext cx="11485848" cy="1754326"/>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小华通过正确实验操作也进行了上述实验，小明发现他与小华的实验结论一致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遗漏的实验操作并未影响结论，你认为其原因是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6887294" y="1853266"/>
            <a:ext cx="4752528" cy="461665"/>
          </a:xfrm>
          <a:prstGeom prst="rect">
            <a:avLst/>
          </a:prstGeom>
        </p:spPr>
        <p:txBody>
          <a:bodyPr wrap="square">
            <a:spAutoFit/>
          </a:bodyPr>
          <a:lstStyle/>
          <a:p>
            <a:pPr algn="dist"/>
            <a:r>
              <a:rPr lang="zh-CN" altLang="zh-CN" sz="2400">
                <a:cs typeface="Times New Roman" panose="02020603050405020304" pitchFamily="18" charset="0"/>
              </a:rPr>
              <a:t>实验时定值电阻两端电压仍保持</a:t>
            </a:r>
            <a:endParaRPr lang="zh-CN" altLang="en-US"/>
          </a:p>
        </p:txBody>
      </p:sp>
      <p:sp>
        <p:nvSpPr>
          <p:cNvPr id="8" name="矩形 7"/>
          <p:cNvSpPr/>
          <p:nvPr/>
        </p:nvSpPr>
        <p:spPr>
          <a:xfrm>
            <a:off x="578287" y="2382947"/>
            <a:ext cx="1112805" cy="461665"/>
          </a:xfrm>
          <a:prstGeom prst="rect">
            <a:avLst/>
          </a:prstGeom>
        </p:spPr>
        <p:txBody>
          <a:bodyPr wrap="none">
            <a:spAutoFit/>
          </a:bodyPr>
          <a:lstStyle/>
          <a:p>
            <a:r>
              <a:rPr lang="zh-CN" altLang="zh-CN" sz="2400">
                <a:cs typeface="Times New Roman" panose="02020603050405020304" pitchFamily="18" charset="0"/>
              </a:rPr>
              <a:t>为定值</a:t>
            </a:r>
            <a:endParaRPr lang="zh-CN" altLang="en-US"/>
          </a:p>
        </p:txBody>
      </p:sp>
      <p:sp>
        <p:nvSpPr>
          <p:cNvPr id="5" name="内容占位符 9"/>
          <p:cNvSpPr>
            <a:spLocks noGrp="1"/>
          </p:cNvSpPr>
          <p:nvPr/>
        </p:nvSpPr>
        <p:spPr>
          <a:xfrm>
            <a:off x="360854" y="3180985"/>
            <a:ext cx="11485848" cy="175432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为防止拆除电路时发生短路，拆除电路时先拆除电源两端的导线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探究电流与电阻关系，需控制定值电阻两端电压一定，改变定值电阻阻值，故遗漏的实验操作并未影响结论，原因是实验时定值电阻两端电压仍保持为定值；</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1399"/>
            <a:ext cx="11485848" cy="1200329"/>
          </a:xfrm>
        </p:spPr>
        <p:txBody>
          <a:bodyPr/>
          <a:lstStyle/>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小明按正确操作重新进行实验，你认为他得到的电流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的倒数关系应为图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中的图线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2206774" y="1921609"/>
            <a:ext cx="494046" cy="461665"/>
          </a:xfrm>
          <a:prstGeom prst="rect">
            <a:avLst/>
          </a:prstGeom>
        </p:spPr>
        <p:txBody>
          <a:bodyPr wrap="none">
            <a:spAutoFit/>
          </a:bodyPr>
          <a:lstStyle/>
          <a:p>
            <a:r>
              <a:rPr lang="zh-CN" altLang="zh-CN" sz="2400">
                <a:cs typeface="Times New Roman" panose="02020603050405020304" pitchFamily="18" charset="0"/>
              </a:rPr>
              <a:t>乙</a:t>
            </a:r>
            <a:endParaRPr lang="zh-CN" altLang="en-US"/>
          </a:p>
        </p:txBody>
      </p:sp>
      <p:sp>
        <p:nvSpPr>
          <p:cNvPr id="10" name="矩形 9"/>
          <p:cNvSpPr/>
          <p:nvPr/>
        </p:nvSpPr>
        <p:spPr>
          <a:xfrm>
            <a:off x="5915777" y="4869160"/>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pic>
        <p:nvPicPr>
          <p:cNvPr id="11" name="图片 10"/>
          <p:cNvPicPr>
            <a:picLocks noChangeAspect="1"/>
          </p:cNvPicPr>
          <p:nvPr/>
        </p:nvPicPr>
        <p:blipFill rotWithShape="1">
          <a:blip r:embed="rId2">
            <a:clrChange>
              <a:clrFrom>
                <a:srgbClr val="FFFFFF"/>
              </a:clrFrom>
              <a:clrTo>
                <a:srgbClr val="FFFFFF">
                  <a:alpha val="0"/>
                </a:srgbClr>
              </a:clrTo>
            </a:clrChange>
          </a:blip>
          <a:srcRect r="52342"/>
          <a:stretch>
            <a:fillRect/>
          </a:stretch>
        </p:blipFill>
        <p:spPr>
          <a:xfrm>
            <a:off x="5159102" y="2708920"/>
            <a:ext cx="2358838" cy="2486760"/>
          </a:xfrm>
          <a:prstGeom prst="rect">
            <a:avLst/>
          </a:prstGeom>
        </p:spPr>
      </p:pic>
      <p:sp>
        <p:nvSpPr>
          <p:cNvPr id="6" name="矩形 5"/>
          <p:cNvSpPr/>
          <p:nvPr/>
        </p:nvSpPr>
        <p:spPr>
          <a:xfrm>
            <a:off x="5454112" y="534778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73696" y="2713112"/>
            <a:ext cx="9793088" cy="113024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通过实验探究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能说明电阻一定时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导体中的电流与电压的关系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通过实验探究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能说明在电压不变时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导体中的电流与电阻的关系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优目标BT.eps"/>
          <p:cNvPicPr/>
          <p:nvPr/>
        </p:nvPicPr>
        <p:blipFill>
          <a:blip r:embed="rId2"/>
          <a:stretch>
            <a:fillRect/>
          </a:stretch>
        </p:blipFill>
        <p:spPr>
          <a:xfrm>
            <a:off x="406574" y="2636912"/>
            <a:ext cx="648072" cy="13550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1220894"/>
            <a:ext cx="11485848" cy="1754326"/>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为防止拆除电路时发生短路，拆除电路时先拆除电源两端的导线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正确操作重新进行实验，电压表示数与之前一致，但电阻两端的实际电压更大，即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增大，则电流与电阻倒数的比值增大，图线向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轴方向倾斜，故应选图线乙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375126" y="5680287"/>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5843769" y="5157192"/>
            <a:ext cx="64633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pic>
        <p:nvPicPr>
          <p:cNvPr id="7" name="图片 6"/>
          <p:cNvPicPr>
            <a:picLocks noChangeAspect="1"/>
          </p:cNvPicPr>
          <p:nvPr/>
        </p:nvPicPr>
        <p:blipFill rotWithShape="1">
          <a:blip r:embed="rId2">
            <a:clrChange>
              <a:clrFrom>
                <a:srgbClr val="FFFFFF"/>
              </a:clrFrom>
              <a:clrTo>
                <a:srgbClr val="FFFFFF">
                  <a:alpha val="0"/>
                </a:srgbClr>
              </a:clrTo>
            </a:clrChange>
          </a:blip>
          <a:srcRect r="52342"/>
          <a:stretch>
            <a:fillRect/>
          </a:stretch>
        </p:blipFill>
        <p:spPr>
          <a:xfrm>
            <a:off x="5087094" y="2952112"/>
            <a:ext cx="2358838" cy="248676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长沙中考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）在探究电阻一定时电流与电压关系的实验中，小明连接了如图甲所示的电路，其中定值电阻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）请你用笔画线表示导线将电路连接完整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r="40966"/>
          <a:stretch>
            <a:fillRect/>
          </a:stretch>
        </p:blipFill>
        <p:spPr>
          <a:xfrm>
            <a:off x="1028916" y="1916832"/>
            <a:ext cx="3101037" cy="2188283"/>
          </a:xfrm>
          <a:prstGeom prst="rect">
            <a:avLst/>
          </a:prstGeom>
        </p:spPr>
      </p:pic>
      <p:pic>
        <p:nvPicPr>
          <p:cNvPr id="4" name="图片 3"/>
          <p:cNvPicPr>
            <a:picLocks noChangeAspect="1"/>
          </p:cNvPicPr>
          <p:nvPr/>
        </p:nvPicPr>
        <p:blipFill>
          <a:blip r:embed="rId3"/>
          <a:stretch>
            <a:fillRect/>
          </a:stretch>
        </p:blipFill>
        <p:spPr>
          <a:xfrm>
            <a:off x="8111430" y="1842659"/>
            <a:ext cx="2672621" cy="2323673"/>
          </a:xfrm>
          <a:prstGeom prst="rect">
            <a:avLst/>
          </a:prstGeom>
        </p:spPr>
      </p:pic>
      <p:sp>
        <p:nvSpPr>
          <p:cNvPr id="5" name="矩形 4"/>
          <p:cNvSpPr/>
          <p:nvPr/>
        </p:nvSpPr>
        <p:spPr>
          <a:xfrm>
            <a:off x="5605666" y="450893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2508574" y="422090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98053" y="403673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9288116" y="410442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6518929" y="5057026"/>
            <a:ext cx="1885453" cy="461665"/>
          </a:xfrm>
          <a:prstGeom prst="rect">
            <a:avLst/>
          </a:prstGeom>
        </p:spPr>
        <p:txBody>
          <a:bodyPr wrap="none">
            <a:spAutoFit/>
          </a:bodyPr>
          <a:lstStyle/>
          <a:p>
            <a:r>
              <a:rPr lang="zh-CN" altLang="zh-CN" sz="2400">
                <a:cs typeface="Times New Roman" panose="02020603050405020304" pitchFamily="18" charset="0"/>
              </a:rPr>
              <a:t>如图</a:t>
            </a:r>
            <a:r>
              <a:rPr lang="en-US" altLang="zh-CN" sz="2400"/>
              <a:t>1</a:t>
            </a:r>
            <a:r>
              <a:rPr lang="zh-CN" altLang="zh-CN" sz="2400">
                <a:cs typeface="Times New Roman" panose="02020603050405020304" pitchFamily="18" charset="0"/>
              </a:rPr>
              <a:t>所示　</a:t>
            </a:r>
            <a:endParaRPr lang="zh-CN" altLang="en-US"/>
          </a:p>
        </p:txBody>
      </p:sp>
      <p:sp>
        <p:nvSpPr>
          <p:cNvPr id="11" name="矩形 10"/>
          <p:cNvSpPr/>
          <p:nvPr/>
        </p:nvSpPr>
        <p:spPr>
          <a:xfrm>
            <a:off x="377696" y="5467106"/>
            <a:ext cx="11422984" cy="1130246"/>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定值电阻、滑动变阻器、电流表、开关与电源串联，滑动变阻器下面的接线柱接入电路，电路连接如图</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所示</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12" name="图片 11"/>
          <p:cNvPicPr>
            <a:picLocks noChangeAspect="1"/>
          </p:cNvPicPr>
          <p:nvPr/>
        </p:nvPicPr>
        <p:blipFill>
          <a:blip r:embed="rId4"/>
          <a:stretch>
            <a:fillRect/>
          </a:stretch>
        </p:blipFill>
        <p:spPr>
          <a:xfrm>
            <a:off x="878205" y="1930400"/>
            <a:ext cx="3716655" cy="2914015"/>
          </a:xfrm>
          <a:prstGeom prst="rect">
            <a:avLst/>
          </a:prstGeom>
        </p:spPr>
      </p:pic>
      <p:pic>
        <p:nvPicPr>
          <p:cNvPr id="13" name="图片 12"/>
          <p:cNvPicPr>
            <a:picLocks noChangeAspect="1"/>
          </p:cNvPicPr>
          <p:nvPr/>
        </p:nvPicPr>
        <p:blipFill rotWithShape="1">
          <a:blip r:embed="rId2">
            <a:clrChange>
              <a:clrFrom>
                <a:srgbClr val="FFFFFF"/>
              </a:clrFrom>
              <a:clrTo>
                <a:srgbClr val="FFFFFF">
                  <a:alpha val="0"/>
                </a:srgbClr>
              </a:clrTo>
            </a:clrChange>
          </a:blip>
          <a:srcRect l="60245"/>
          <a:stretch>
            <a:fillRect/>
          </a:stretch>
        </p:blipFill>
        <p:spPr>
          <a:xfrm>
            <a:off x="4901056" y="1516949"/>
            <a:ext cx="2376264" cy="24900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）小明测量并记录了几组电压和电流值如下表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最后一次实验中电流表的示数如图乙所示，此时电流为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070870" y="2979792"/>
          <a:ext cx="8678465" cy="1097280"/>
        </p:xfrm>
        <a:graphic>
          <a:graphicData uri="http://schemas.openxmlformats.org/drawingml/2006/table">
            <a:tbl>
              <a:tblPr firstRow="1" firstCol="1" bandRow="1"/>
              <a:tblGrid>
                <a:gridCol w="2244700">
                  <a:extLst>
                    <a:ext uri="{9D8B030D-6E8A-4147-A177-3AD203B41FA5}">
                      <a16:colId xmlns:a16="http://schemas.microsoft.com/office/drawing/2014/main" val="20000"/>
                    </a:ext>
                  </a:extLst>
                </a:gridCol>
                <a:gridCol w="1270782">
                  <a:extLst>
                    <a:ext uri="{9D8B030D-6E8A-4147-A177-3AD203B41FA5}">
                      <a16:colId xmlns:a16="http://schemas.microsoft.com/office/drawing/2014/main" val="20001"/>
                    </a:ext>
                  </a:extLst>
                </a:gridCol>
                <a:gridCol w="1270782">
                  <a:extLst>
                    <a:ext uri="{9D8B030D-6E8A-4147-A177-3AD203B41FA5}">
                      <a16:colId xmlns:a16="http://schemas.microsoft.com/office/drawing/2014/main" val="20002"/>
                    </a:ext>
                  </a:extLst>
                </a:gridCol>
                <a:gridCol w="1300294">
                  <a:extLst>
                    <a:ext uri="{9D8B030D-6E8A-4147-A177-3AD203B41FA5}">
                      <a16:colId xmlns:a16="http://schemas.microsoft.com/office/drawing/2014/main" val="20003"/>
                    </a:ext>
                  </a:extLst>
                </a:gridCol>
                <a:gridCol w="1300294">
                  <a:extLst>
                    <a:ext uri="{9D8B030D-6E8A-4147-A177-3AD203B41FA5}">
                      <a16:colId xmlns:a16="http://schemas.microsoft.com/office/drawing/2014/main" val="20004"/>
                    </a:ext>
                  </a:extLst>
                </a:gridCol>
                <a:gridCol w="1291613">
                  <a:extLst>
                    <a:ext uri="{9D8B030D-6E8A-4147-A177-3AD203B41FA5}">
                      <a16:colId xmlns:a16="http://schemas.microsoft.com/office/drawing/2014/main" val="20005"/>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矩形 3"/>
          <p:cNvSpPr/>
          <p:nvPr/>
        </p:nvSpPr>
        <p:spPr>
          <a:xfrm>
            <a:off x="3317107" y="2064105"/>
            <a:ext cx="1032655" cy="461665"/>
          </a:xfrm>
          <a:prstGeom prst="rect">
            <a:avLst/>
          </a:prstGeom>
        </p:spPr>
        <p:txBody>
          <a:bodyPr wrap="none">
            <a:spAutoFit/>
          </a:bodyPr>
          <a:lstStyle/>
          <a:p>
            <a:r>
              <a:rPr lang="en-US" altLang="zh-CN" sz="2400"/>
              <a:t>0.50</a:t>
            </a:r>
            <a:r>
              <a:rPr lang="zh-CN" altLang="zh-CN" sz="2400">
                <a:cs typeface="Times New Roman" panose="02020603050405020304" pitchFamily="18" charset="0"/>
              </a:rPr>
              <a:t>　</a:t>
            </a:r>
            <a:endParaRPr lang="zh-CN" altLang="en-US"/>
          </a:p>
        </p:txBody>
      </p:sp>
      <p:sp>
        <p:nvSpPr>
          <p:cNvPr id="5" name="矩形 4"/>
          <p:cNvSpPr/>
          <p:nvPr/>
        </p:nvSpPr>
        <p:spPr>
          <a:xfrm>
            <a:off x="334566" y="5013652"/>
            <a:ext cx="11402624" cy="646331"/>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电流表选用的测量范围是</a:t>
            </a:r>
            <a:r>
              <a:rPr lang="en-US" altLang="zh-CN" sz="2400" b="0">
                <a:solidFill>
                  <a:srgbClr val="000000"/>
                </a:solidFill>
                <a:cs typeface="Times New Roman" panose="02020603050405020304" pitchFamily="18" charset="0"/>
              </a:rPr>
              <a:t>0</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0.6 A</a:t>
            </a:r>
            <a:r>
              <a:rPr lang="zh-CN" altLang="zh-CN" sz="2400" b="0">
                <a:solidFill>
                  <a:srgbClr val="000000"/>
                </a:solidFill>
                <a:cs typeface="Times New Roman" panose="02020603050405020304" pitchFamily="18" charset="0"/>
              </a:rPr>
              <a:t>，分度值为</a:t>
            </a:r>
            <a:r>
              <a:rPr lang="en-US" altLang="zh-CN" sz="2400" b="0">
                <a:solidFill>
                  <a:srgbClr val="000000"/>
                </a:solidFill>
                <a:cs typeface="Times New Roman" panose="02020603050405020304" pitchFamily="18" charset="0"/>
              </a:rPr>
              <a:t>0.02 A</a:t>
            </a:r>
            <a:r>
              <a:rPr lang="zh-CN" altLang="zh-CN" sz="2400" b="0">
                <a:solidFill>
                  <a:srgbClr val="000000"/>
                </a:solidFill>
                <a:cs typeface="Times New Roman" panose="02020603050405020304" pitchFamily="18" charset="0"/>
              </a:rPr>
              <a:t>，示数为</a:t>
            </a:r>
            <a:r>
              <a:rPr lang="en-US" altLang="zh-CN" sz="2400" b="0">
                <a:solidFill>
                  <a:srgbClr val="000000"/>
                </a:solidFill>
                <a:cs typeface="Times New Roman" panose="02020603050405020304" pitchFamily="18" charset="0"/>
              </a:rPr>
              <a:t>0.50 A</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6" name="图片 5"/>
          <p:cNvPicPr>
            <a:picLocks noChangeAspect="1"/>
          </p:cNvPicPr>
          <p:nvPr/>
        </p:nvPicPr>
        <p:blipFill rotWithShape="1">
          <a:blip r:embed="rId2"/>
          <a:srcRect l="61686" t="24822"/>
          <a:stretch>
            <a:fillRect/>
          </a:stretch>
        </p:blipFill>
        <p:spPr>
          <a:xfrm>
            <a:off x="622598" y="2551648"/>
            <a:ext cx="2012592" cy="1645093"/>
          </a:xfrm>
          <a:prstGeom prst="rect">
            <a:avLst/>
          </a:prstGeom>
        </p:spPr>
      </p:pic>
      <p:sp>
        <p:nvSpPr>
          <p:cNvPr id="7" name="矩形 6"/>
          <p:cNvSpPr/>
          <p:nvPr/>
        </p:nvSpPr>
        <p:spPr>
          <a:xfrm>
            <a:off x="1198662" y="416164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766966" y="458005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63885"/>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）请在图丙中画出上表各组数据对应的点，并作出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438803" y="1631429"/>
            <a:ext cx="3672408" cy="3192924"/>
          </a:xfrm>
          <a:prstGeom prst="rect">
            <a:avLst/>
          </a:prstGeom>
        </p:spPr>
      </p:pic>
      <p:sp>
        <p:nvSpPr>
          <p:cNvPr id="7" name="矩形 6"/>
          <p:cNvSpPr/>
          <p:nvPr/>
        </p:nvSpPr>
        <p:spPr>
          <a:xfrm>
            <a:off x="5962297" y="451219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2" name="矩形 1"/>
          <p:cNvSpPr/>
          <p:nvPr/>
        </p:nvSpPr>
        <p:spPr>
          <a:xfrm>
            <a:off x="622598" y="1561480"/>
            <a:ext cx="1576072" cy="461665"/>
          </a:xfrm>
          <a:prstGeom prst="rect">
            <a:avLst/>
          </a:prstGeom>
        </p:spPr>
        <p:txBody>
          <a:bodyPr wrap="none">
            <a:spAutoFit/>
          </a:bodyPr>
          <a:lstStyle/>
          <a:p>
            <a:r>
              <a:rPr lang="zh-CN" altLang="zh-CN" sz="2400">
                <a:cs typeface="Times New Roman" panose="02020603050405020304" pitchFamily="18" charset="0"/>
              </a:rPr>
              <a:t>如图</a:t>
            </a:r>
            <a:r>
              <a:rPr lang="en-US" altLang="zh-CN" sz="2400"/>
              <a:t>2</a:t>
            </a:r>
            <a:r>
              <a:rPr lang="zh-CN" altLang="zh-CN" sz="2400">
                <a:cs typeface="Times New Roman" panose="02020603050405020304" pitchFamily="18" charset="0"/>
              </a:rPr>
              <a:t>所示</a:t>
            </a:r>
            <a:endParaRPr lang="zh-CN" altLang="en-US"/>
          </a:p>
        </p:txBody>
      </p:sp>
      <p:sp>
        <p:nvSpPr>
          <p:cNvPr id="4" name="矩形 3"/>
          <p:cNvSpPr/>
          <p:nvPr/>
        </p:nvSpPr>
        <p:spPr>
          <a:xfrm>
            <a:off x="5446916" y="479786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3" name="图片 2"/>
          <p:cNvPicPr>
            <a:picLocks noChangeAspect="1"/>
          </p:cNvPicPr>
          <p:nvPr/>
        </p:nvPicPr>
        <p:blipFill rotWithShape="1">
          <a:blip r:embed="rId3"/>
          <a:srcRect t="2601"/>
          <a:stretch>
            <a:fillRect/>
          </a:stretch>
        </p:blipFill>
        <p:spPr>
          <a:xfrm>
            <a:off x="4150360" y="1683385"/>
            <a:ext cx="3842385" cy="3834130"/>
          </a:xfrm>
          <a:prstGeom prst="rect">
            <a:avLst/>
          </a:prstGeom>
        </p:spPr>
      </p:pic>
      <p:sp>
        <p:nvSpPr>
          <p:cNvPr id="10" name="矩形 9"/>
          <p:cNvSpPr/>
          <p:nvPr/>
        </p:nvSpPr>
        <p:spPr>
          <a:xfrm>
            <a:off x="360854" y="5590981"/>
            <a:ext cx="8779971" cy="646331"/>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根据描点法作出图像，如图</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所示</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8002"/>
            <a:ext cx="11485848" cy="1200329"/>
          </a:xfrm>
        </p:spPr>
        <p:txBody>
          <a:bodyPr/>
          <a:lstStyle/>
          <a:p>
            <a:pPr algn="dist"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）分析可得实验结论：电阻一定时，通过导体的电流与导体两端的电压成</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3086" y="1405041"/>
            <a:ext cx="494046" cy="461665"/>
          </a:xfrm>
          <a:prstGeom prst="rect">
            <a:avLst/>
          </a:prstGeom>
        </p:spPr>
        <p:txBody>
          <a:bodyPr wrap="none">
            <a:spAutoFit/>
          </a:bodyPr>
          <a:lstStyle/>
          <a:p>
            <a:r>
              <a:rPr lang="zh-CN" altLang="zh-CN" sz="2400">
                <a:cs typeface="Times New Roman" panose="02020603050405020304" pitchFamily="18" charset="0"/>
              </a:rPr>
              <a:t>正</a:t>
            </a:r>
            <a:endParaRPr lang="zh-CN" altLang="en-US"/>
          </a:p>
        </p:txBody>
      </p:sp>
      <p:sp>
        <p:nvSpPr>
          <p:cNvPr id="8" name="矩形 7"/>
          <p:cNvSpPr/>
          <p:nvPr/>
        </p:nvSpPr>
        <p:spPr>
          <a:xfrm>
            <a:off x="360854" y="5107066"/>
            <a:ext cx="11485848" cy="1130246"/>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根据表格汇总的数据可得实验结论：当导体的电阻一定时，通过导体的电流跟导体两端的电压成正比</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pic>
        <p:nvPicPr>
          <p:cNvPr id="9" name="图片 8"/>
          <p:cNvPicPr>
            <a:picLocks noChangeAspect="1"/>
          </p:cNvPicPr>
          <p:nvPr/>
        </p:nvPicPr>
        <p:blipFill rotWithShape="1">
          <a:blip r:embed="rId2"/>
          <a:srcRect l="58711"/>
          <a:stretch>
            <a:fillRect/>
          </a:stretch>
        </p:blipFill>
        <p:spPr>
          <a:xfrm>
            <a:off x="4828231" y="1556792"/>
            <a:ext cx="2419103" cy="2440755"/>
          </a:xfrm>
          <a:prstGeom prst="rect">
            <a:avLst/>
          </a:prstGeom>
        </p:spPr>
      </p:pic>
      <p:sp>
        <p:nvSpPr>
          <p:cNvPr id="11" name="矩形 10"/>
          <p:cNvSpPr/>
          <p:nvPr/>
        </p:nvSpPr>
        <p:spPr>
          <a:xfrm>
            <a:off x="5605666" y="453081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2494806" y="408949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3" name="矩形 12"/>
          <p:cNvSpPr/>
          <p:nvPr/>
        </p:nvSpPr>
        <p:spPr>
          <a:xfrm>
            <a:off x="5890795" y="404636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9203163" y="412630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5" name="图片 14"/>
          <p:cNvPicPr>
            <a:picLocks noChangeAspect="1"/>
          </p:cNvPicPr>
          <p:nvPr/>
        </p:nvPicPr>
        <p:blipFill>
          <a:blip r:embed="rId3"/>
          <a:stretch>
            <a:fillRect/>
          </a:stretch>
        </p:blipFill>
        <p:spPr>
          <a:xfrm>
            <a:off x="871618" y="1933765"/>
            <a:ext cx="3487008" cy="2288169"/>
          </a:xfrm>
          <a:prstGeom prst="rect">
            <a:avLst/>
          </a:prstGeom>
        </p:spPr>
      </p:pic>
      <p:pic>
        <p:nvPicPr>
          <p:cNvPr id="16" name="图片 15"/>
          <p:cNvPicPr>
            <a:picLocks noChangeAspect="1"/>
          </p:cNvPicPr>
          <p:nvPr/>
        </p:nvPicPr>
        <p:blipFill rotWithShape="1">
          <a:blip r:embed="rId4"/>
          <a:srcRect t="2600" b="9045"/>
          <a:stretch>
            <a:fillRect/>
          </a:stretch>
        </p:blipFill>
        <p:spPr>
          <a:xfrm>
            <a:off x="8186544" y="1760952"/>
            <a:ext cx="2614442" cy="23663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225327"/>
            <a:ext cx="11485848" cy="1200329"/>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探究电流与电压关系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实验中，小峰所用电路图如图甲</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44951" y="620688"/>
            <a:ext cx="7234431" cy="653670"/>
          </a:xfrm>
          <a:prstGeom prst="rect">
            <a:avLst/>
          </a:prstGeom>
        </p:spPr>
      </p:pic>
      <p:pic>
        <p:nvPicPr>
          <p:cNvPr id="3" name="图片 2"/>
          <p:cNvPicPr>
            <a:picLocks noChangeAspect="1"/>
          </p:cNvPicPr>
          <p:nvPr/>
        </p:nvPicPr>
        <p:blipFill>
          <a:blip r:embed="rId3"/>
          <a:stretch>
            <a:fillRect/>
          </a:stretch>
        </p:blipFill>
        <p:spPr>
          <a:xfrm>
            <a:off x="732110" y="1352091"/>
            <a:ext cx="3067466" cy="419130"/>
          </a:xfrm>
          <a:prstGeom prst="rect">
            <a:avLst/>
          </a:prstGeom>
        </p:spPr>
      </p:pic>
      <p:sp>
        <p:nvSpPr>
          <p:cNvPr id="6" name="内容占位符 4"/>
          <p:cNvSpPr txBox="1"/>
          <p:nvPr/>
        </p:nvSpPr>
        <p:spPr bwMode="auto">
          <a:xfrm>
            <a:off x="360854" y="446091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）电路连接完整后，闭合开关前，应将滑动变阻器的滑片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1957352" y="1988840"/>
            <a:ext cx="7810262" cy="2142693"/>
          </a:xfrm>
          <a:prstGeom prst="rect">
            <a:avLst/>
          </a:prstGeom>
        </p:spPr>
      </p:pic>
      <p:sp>
        <p:nvSpPr>
          <p:cNvPr id="7" name="矩形 6"/>
          <p:cNvSpPr/>
          <p:nvPr/>
        </p:nvSpPr>
        <p:spPr>
          <a:xfrm>
            <a:off x="3799576" y="400488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7823398" y="393287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5389642" y="400488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9587240" y="4523467"/>
            <a:ext cx="647934" cy="461665"/>
          </a:xfrm>
          <a:prstGeom prst="rect">
            <a:avLst/>
          </a:prstGeom>
        </p:spPr>
        <p:txBody>
          <a:bodyPr wrap="none">
            <a:spAutoFit/>
          </a:bodyPr>
          <a:lstStyle/>
          <a:p>
            <a:r>
              <a:rPr lang="en-US" altLang="zh-CN" sz="2400" i="1">
                <a:latin typeface="Times New Roman" panose="02020603050405020304"/>
                <a:ea typeface="宋体" panose="02010600030101010101" pitchFamily="2" charset="-122"/>
              </a:rPr>
              <a:t>a</a:t>
            </a:r>
            <a:r>
              <a:rPr lang="zh-CN" altLang="zh-CN" sz="2400">
                <a:latin typeface="Times New Roman" panose="02020603050405020304"/>
                <a:ea typeface="宋体" panose="02010600030101010101" pitchFamily="2" charset="-122"/>
                <a:cs typeface="Times New Roman" panose="02020603050405020304"/>
              </a:rPr>
              <a:t>　</a:t>
            </a:r>
            <a:endParaRPr lang="zh-CN" altLang="en-US" sz="2400"/>
          </a:p>
        </p:txBody>
      </p:sp>
      <p:sp>
        <p:nvSpPr>
          <p:cNvPr id="11" name="内容占位符 9"/>
          <p:cNvSpPr txBox="1"/>
          <p:nvPr/>
        </p:nvSpPr>
        <p:spPr bwMode="auto">
          <a:xfrm>
            <a:off x="360854" y="54671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为保护电路，闭合开关前，应将滑动变阻器的滑片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滑到最大阻值处，即题图甲中的</a:t>
            </a:r>
            <a:r>
              <a:rPr lang="en-US" altLang="zh-CN" i="1">
                <a:solidFill>
                  <a:srgbClr val="000000"/>
                </a:solidFill>
                <a:cs typeface="Times New Roman" panose="02020603050405020304"/>
              </a:rPr>
              <a:t>a</a:t>
            </a:r>
            <a:r>
              <a:rPr lang="zh-CN" altLang="zh-CN">
                <a:solidFill>
                  <a:srgbClr val="000000"/>
                </a:solidFill>
                <a:cs typeface="Times New Roman" panose="02020603050405020304"/>
              </a:rPr>
              <a:t>端</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）闭合开关，移动滑片，依次进行实验，小峰记录的数据如下表所示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次实验时，电流表指针如图乙所示，则电流表的示数为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502919" y="2511480"/>
          <a:ext cx="8208912" cy="1448754"/>
        </p:xfrm>
        <a:graphic>
          <a:graphicData uri="http://schemas.openxmlformats.org/drawingml/2006/table">
            <a:tbl>
              <a:tblPr firstRow="1" firstCol="1" bandRow="1"/>
              <a:tblGrid>
                <a:gridCol w="2715508">
                  <a:extLst>
                    <a:ext uri="{9D8B030D-6E8A-4147-A177-3AD203B41FA5}">
                      <a16:colId xmlns:a16="http://schemas.microsoft.com/office/drawing/2014/main" val="20000"/>
                    </a:ext>
                  </a:extLst>
                </a:gridCol>
                <a:gridCol w="1374172">
                  <a:extLst>
                    <a:ext uri="{9D8B030D-6E8A-4147-A177-3AD203B41FA5}">
                      <a16:colId xmlns:a16="http://schemas.microsoft.com/office/drawing/2014/main" val="20001"/>
                    </a:ext>
                  </a:extLst>
                </a:gridCol>
                <a:gridCol w="1374172">
                  <a:extLst>
                    <a:ext uri="{9D8B030D-6E8A-4147-A177-3AD203B41FA5}">
                      <a16:colId xmlns:a16="http://schemas.microsoft.com/office/drawing/2014/main" val="20002"/>
                    </a:ext>
                  </a:extLst>
                </a:gridCol>
                <a:gridCol w="1374172">
                  <a:extLst>
                    <a:ext uri="{9D8B030D-6E8A-4147-A177-3AD203B41FA5}">
                      <a16:colId xmlns:a16="http://schemas.microsoft.com/office/drawing/2014/main" val="20003"/>
                    </a:ext>
                  </a:extLst>
                </a:gridCol>
                <a:gridCol w="137088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矩形 4"/>
          <p:cNvSpPr/>
          <p:nvPr/>
        </p:nvSpPr>
        <p:spPr>
          <a:xfrm>
            <a:off x="7463358" y="1916676"/>
            <a:ext cx="723275"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0.32</a:t>
            </a:r>
            <a:endParaRPr lang="zh-CN" altLang="en-US" sz="2400"/>
          </a:p>
        </p:txBody>
      </p:sp>
      <p:sp>
        <p:nvSpPr>
          <p:cNvPr id="7" name="内容占位符 10"/>
          <p:cNvSpPr txBox="1"/>
          <p:nvPr/>
        </p:nvSpPr>
        <p:spPr bwMode="auto">
          <a:xfrm>
            <a:off x="360854" y="45081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由题图甲及表中数据可知，电流表选用</a:t>
            </a:r>
            <a:r>
              <a:rPr lang="en-US" altLang="zh-CN">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0.6 A</a:t>
            </a:r>
            <a:r>
              <a:rPr lang="zh-CN" altLang="zh-CN">
                <a:solidFill>
                  <a:srgbClr val="000000"/>
                </a:solidFill>
                <a:cs typeface="Times New Roman" panose="02020603050405020304"/>
              </a:rPr>
              <a:t>的测量范围，分度值为</a:t>
            </a:r>
            <a:r>
              <a:rPr lang="en-US" altLang="zh-CN">
                <a:solidFill>
                  <a:srgbClr val="000000"/>
                </a:solidFill>
                <a:cs typeface="Times New Roman" panose="02020603050405020304"/>
              </a:rPr>
              <a:t>0.02 A</a:t>
            </a:r>
            <a:r>
              <a:rPr lang="zh-CN" altLang="zh-CN">
                <a:solidFill>
                  <a:srgbClr val="000000"/>
                </a:solidFill>
                <a:cs typeface="Times New Roman" panose="02020603050405020304"/>
              </a:rPr>
              <a:t>，示数为</a:t>
            </a:r>
            <a:r>
              <a:rPr lang="en-US" altLang="zh-CN">
                <a:solidFill>
                  <a:srgbClr val="000000"/>
                </a:solidFill>
                <a:cs typeface="Times New Roman" panose="02020603050405020304"/>
              </a:rPr>
              <a:t>0.32 A</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6" name="图片 5"/>
          <p:cNvPicPr>
            <a:picLocks noChangeAspect="1"/>
          </p:cNvPicPr>
          <p:nvPr/>
        </p:nvPicPr>
        <p:blipFill rotWithShape="1">
          <a:blip r:embed="rId2">
            <a:clrChange>
              <a:clrFrom>
                <a:srgbClr val="FFFFFF"/>
              </a:clrFrom>
              <a:clrTo>
                <a:srgbClr val="FFFFFF">
                  <a:alpha val="0"/>
                </a:srgbClr>
              </a:clrTo>
            </a:clrChange>
          </a:blip>
          <a:srcRect l="59433"/>
          <a:stretch>
            <a:fillRect/>
          </a:stretch>
        </p:blipFill>
        <p:spPr>
          <a:xfrm>
            <a:off x="478582" y="2090227"/>
            <a:ext cx="2618473" cy="1770821"/>
          </a:xfrm>
          <a:prstGeom prst="rect">
            <a:avLst/>
          </a:prstGeom>
        </p:spPr>
      </p:pic>
      <p:sp>
        <p:nvSpPr>
          <p:cNvPr id="8" name="矩形 7"/>
          <p:cNvSpPr/>
          <p:nvPr/>
        </p:nvSpPr>
        <p:spPr>
          <a:xfrm>
            <a:off x="1414686" y="371710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910352" y="407727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250176"/>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）分析表中数据，得到的结论是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431152"/>
          <a:ext cx="11233249" cy="1448754"/>
        </p:xfrm>
        <a:graphic>
          <a:graphicData uri="http://schemas.openxmlformats.org/drawingml/2006/table">
            <a:tbl>
              <a:tblPr firstRow="1" firstCol="1" bandRow="1"/>
              <a:tblGrid>
                <a:gridCol w="3715958">
                  <a:extLst>
                    <a:ext uri="{9D8B030D-6E8A-4147-A177-3AD203B41FA5}">
                      <a16:colId xmlns:a16="http://schemas.microsoft.com/office/drawing/2014/main" val="20000"/>
                    </a:ext>
                  </a:extLst>
                </a:gridCol>
                <a:gridCol w="1880446">
                  <a:extLst>
                    <a:ext uri="{9D8B030D-6E8A-4147-A177-3AD203B41FA5}">
                      <a16:colId xmlns:a16="http://schemas.microsoft.com/office/drawing/2014/main" val="20001"/>
                    </a:ext>
                  </a:extLst>
                </a:gridCol>
                <a:gridCol w="1880446">
                  <a:extLst>
                    <a:ext uri="{9D8B030D-6E8A-4147-A177-3AD203B41FA5}">
                      <a16:colId xmlns:a16="http://schemas.microsoft.com/office/drawing/2014/main" val="20002"/>
                    </a:ext>
                  </a:extLst>
                </a:gridCol>
                <a:gridCol w="1880446">
                  <a:extLst>
                    <a:ext uri="{9D8B030D-6E8A-4147-A177-3AD203B41FA5}">
                      <a16:colId xmlns:a16="http://schemas.microsoft.com/office/drawing/2014/main" val="20003"/>
                    </a:ext>
                  </a:extLst>
                </a:gridCol>
                <a:gridCol w="1875953">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矩形 1"/>
          <p:cNvSpPr/>
          <p:nvPr/>
        </p:nvSpPr>
        <p:spPr>
          <a:xfrm>
            <a:off x="5150224" y="1310737"/>
            <a:ext cx="6840760" cy="461665"/>
          </a:xfrm>
          <a:prstGeom prst="rect">
            <a:avLst/>
          </a:prstGeom>
        </p:spPr>
        <p:txBody>
          <a:bodyPr wrap="square">
            <a:spAutoFit/>
          </a:bodyPr>
          <a:lstStyle/>
          <a:p>
            <a:r>
              <a:rPr lang="zh-CN" altLang="zh-CN" sz="2400">
                <a:latin typeface="Times New Roman" panose="02020603050405020304"/>
                <a:ea typeface="宋体" panose="02010600030101010101" pitchFamily="2" charset="-122"/>
                <a:cs typeface="Times New Roman" panose="02020603050405020304"/>
              </a:rPr>
              <a:t>在电阻一定时，通过导体的电流与导体两端的电　</a:t>
            </a:r>
            <a:endParaRPr lang="zh-CN" altLang="en-US" sz="2400"/>
          </a:p>
        </p:txBody>
      </p:sp>
      <p:sp>
        <p:nvSpPr>
          <p:cNvPr id="4" name="矩形 3"/>
          <p:cNvSpPr/>
          <p:nvPr/>
        </p:nvSpPr>
        <p:spPr>
          <a:xfrm>
            <a:off x="397696" y="1890198"/>
            <a:ext cx="1422184"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压成正比</a:t>
            </a:r>
            <a:endParaRPr lang="zh-CN" altLang="en-US"/>
          </a:p>
        </p:txBody>
      </p:sp>
      <p:sp>
        <p:nvSpPr>
          <p:cNvPr id="6" name="内容占位符 13"/>
          <p:cNvSpPr txBox="1"/>
          <p:nvPr/>
        </p:nvSpPr>
        <p:spPr bwMode="auto">
          <a:xfrm>
            <a:off x="360854" y="41450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分析数据可知，电压增大为原来的几倍，通过的电流也增大为原来的几倍，得到的结论是在电阻一定时，通过导体的电流与导体两端的电压成正比</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68196"/>
            <a:ext cx="11485848" cy="2616807"/>
          </a:xfrm>
        </p:spPr>
        <p:txBody>
          <a:bodyPr/>
          <a:lstStyle/>
          <a:p>
            <a:pPr hangingPunct="0">
              <a:lnSpc>
                <a:spcPct val="140000"/>
              </a:lnSpc>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）实验结束，小峰整理器材时发现定值电阻很热，他联想到处理数据时，第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组数据之间的关系与前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组数据之间的关系存在差异，他和同组的小华就此展开讨论，认为数据差异可能是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由此反思实验过程：实验时每次读取数据后要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写具体操作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），再记录数据，减小此因素对测量结果的影响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3179068"/>
          <a:ext cx="11233249" cy="1366458"/>
        </p:xfrm>
        <a:graphic>
          <a:graphicData uri="http://schemas.openxmlformats.org/drawingml/2006/table">
            <a:tbl>
              <a:tblPr firstRow="1" firstCol="1" bandRow="1"/>
              <a:tblGrid>
                <a:gridCol w="3715958">
                  <a:extLst>
                    <a:ext uri="{9D8B030D-6E8A-4147-A177-3AD203B41FA5}">
                      <a16:colId xmlns:a16="http://schemas.microsoft.com/office/drawing/2014/main" val="20000"/>
                    </a:ext>
                  </a:extLst>
                </a:gridCol>
                <a:gridCol w="1880446">
                  <a:extLst>
                    <a:ext uri="{9D8B030D-6E8A-4147-A177-3AD203B41FA5}">
                      <a16:colId xmlns:a16="http://schemas.microsoft.com/office/drawing/2014/main" val="20001"/>
                    </a:ext>
                  </a:extLst>
                </a:gridCol>
                <a:gridCol w="1880446">
                  <a:extLst>
                    <a:ext uri="{9D8B030D-6E8A-4147-A177-3AD203B41FA5}">
                      <a16:colId xmlns:a16="http://schemas.microsoft.com/office/drawing/2014/main" val="20002"/>
                    </a:ext>
                  </a:extLst>
                </a:gridCol>
                <a:gridCol w="1880446">
                  <a:extLst>
                    <a:ext uri="{9D8B030D-6E8A-4147-A177-3AD203B41FA5}">
                      <a16:colId xmlns:a16="http://schemas.microsoft.com/office/drawing/2014/main" val="20003"/>
                    </a:ext>
                  </a:extLst>
                </a:gridCol>
                <a:gridCol w="1875953">
                  <a:extLst>
                    <a:ext uri="{9D8B030D-6E8A-4147-A177-3AD203B41FA5}">
                      <a16:colId xmlns:a16="http://schemas.microsoft.com/office/drawing/2014/main" val="20004"/>
                    </a:ext>
                  </a:extLst>
                </a:gridCol>
              </a:tblGrid>
              <a:tr h="0">
                <a:tc>
                  <a:txBody>
                    <a:bodyPr/>
                    <a:lstStyle/>
                    <a:p>
                      <a:pPr algn="ctr" hangingPunct="0">
                        <a:lnSpc>
                          <a:spcPct val="14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矩形 3"/>
          <p:cNvSpPr/>
          <p:nvPr/>
        </p:nvSpPr>
        <p:spPr>
          <a:xfrm>
            <a:off x="3008387" y="1632992"/>
            <a:ext cx="3278462"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温度变化导致电阻变大</a:t>
            </a:r>
            <a:endParaRPr lang="zh-CN" altLang="en-US" sz="2400"/>
          </a:p>
        </p:txBody>
      </p:sp>
      <p:sp>
        <p:nvSpPr>
          <p:cNvPr id="6" name="矩形 5"/>
          <p:cNvSpPr/>
          <p:nvPr/>
        </p:nvSpPr>
        <p:spPr>
          <a:xfrm>
            <a:off x="2317529" y="2035818"/>
            <a:ext cx="2040943" cy="576248"/>
          </a:xfrm>
          <a:prstGeom prst="rect">
            <a:avLst/>
          </a:prstGeom>
        </p:spPr>
        <p:txBody>
          <a:bodyPr wrap="none">
            <a:spAutoFit/>
          </a:bodyPr>
          <a:lstStyle/>
          <a:p>
            <a:pPr algn="just">
              <a:lnSpc>
                <a:spcPct val="150000"/>
              </a:lnSpc>
              <a:spcAft>
                <a:spcPts val="0"/>
              </a:spcAft>
            </a:pPr>
            <a:r>
              <a:rPr lang="zh-CN" altLang="zh-CN" sz="2400">
                <a:latin typeface="Times New Roman" panose="02020603050405020304"/>
                <a:ea typeface="宋体" panose="02010600030101010101" pitchFamily="2" charset="-122"/>
                <a:cs typeface="Times New Roman" panose="02020603050405020304"/>
              </a:rPr>
              <a:t>及时断开开关</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p:sp>
        <p:nvSpPr>
          <p:cNvPr id="7" name="内容占位符 14"/>
          <p:cNvSpPr txBox="1"/>
          <p:nvPr/>
        </p:nvSpPr>
        <p:spPr bwMode="auto">
          <a:xfrm>
            <a:off x="360854" y="4641626"/>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lnSpc>
                <a:spcPct val="140000"/>
              </a:lnSpc>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根据前</a:t>
            </a:r>
            <a:r>
              <a:rPr lang="en-US" altLang="zh-CN">
                <a:solidFill>
                  <a:srgbClr val="000000"/>
                </a:solidFill>
                <a:cs typeface="Times New Roman" panose="02020603050405020304"/>
              </a:rPr>
              <a:t>3</a:t>
            </a:r>
            <a:r>
              <a:rPr lang="zh-CN" altLang="zh-CN">
                <a:solidFill>
                  <a:srgbClr val="000000"/>
                </a:solidFill>
                <a:cs typeface="Times New Roman" panose="02020603050405020304"/>
              </a:rPr>
              <a:t>组数据计算出电阻的阻值都是</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，而根据第</a:t>
            </a:r>
            <a:r>
              <a:rPr lang="en-US" altLang="zh-CN">
                <a:solidFill>
                  <a:srgbClr val="000000"/>
                </a:solidFill>
                <a:cs typeface="Times New Roman" panose="02020603050405020304"/>
              </a:rPr>
              <a:t>4</a:t>
            </a:r>
            <a:r>
              <a:rPr lang="zh-CN" altLang="zh-CN">
                <a:solidFill>
                  <a:srgbClr val="000000"/>
                </a:solidFill>
                <a:cs typeface="Times New Roman" panose="02020603050405020304"/>
              </a:rPr>
              <a:t>组数据计算出电阻的阻值大于</a:t>
            </a:r>
            <a:r>
              <a:rPr lang="en-US" altLang="zh-CN">
                <a:solidFill>
                  <a:srgbClr val="000000"/>
                </a:solidFill>
                <a:cs typeface="Times New Roman" panose="02020603050405020304"/>
              </a:rPr>
              <a:t>5 Ω</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由于电阻受温度的影响，所以数据差异可能是温度变化导致阻值变大造成的</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所以每次读取数据后要及时断开开关，避免长时间通电导致电阻温度过高，从而对实验结果造成影响</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48680"/>
            <a:ext cx="11485848" cy="120032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为研究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电流与电压的关系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，小科和小丽设计了如图甲所示的电路，其中电源电压恒定不变，定值电阻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835624" y="692696"/>
            <a:ext cx="3168352" cy="439959"/>
          </a:xfrm>
          <a:prstGeom prst="rect">
            <a:avLst/>
          </a:prstGeom>
        </p:spPr>
      </p:pic>
      <p:pic>
        <p:nvPicPr>
          <p:cNvPr id="3" name="图片 2"/>
          <p:cNvPicPr>
            <a:picLocks noChangeAspect="1"/>
          </p:cNvPicPr>
          <p:nvPr/>
        </p:nvPicPr>
        <p:blipFill>
          <a:blip r:embed="rId3"/>
          <a:stretch>
            <a:fillRect/>
          </a:stretch>
        </p:blipFill>
        <p:spPr>
          <a:xfrm>
            <a:off x="406380" y="1628800"/>
            <a:ext cx="6192881" cy="2155533"/>
          </a:xfrm>
          <a:prstGeom prst="rect">
            <a:avLst/>
          </a:prstGeom>
        </p:spPr>
      </p:pic>
      <p:sp>
        <p:nvSpPr>
          <p:cNvPr id="6" name="矩形 5"/>
          <p:cNvSpPr/>
          <p:nvPr/>
        </p:nvSpPr>
        <p:spPr>
          <a:xfrm>
            <a:off x="1506837" y="385482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4942982" y="388054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2566814" y="4026481"/>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4" name="表格 3"/>
          <p:cNvGraphicFramePr>
            <a:graphicFrameLocks noGrp="1"/>
          </p:cNvGraphicFramePr>
          <p:nvPr/>
        </p:nvGraphicFramePr>
        <p:xfrm>
          <a:off x="6967928" y="2089150"/>
          <a:ext cx="4743384" cy="1645920"/>
        </p:xfrm>
        <a:graphic>
          <a:graphicData uri="http://schemas.openxmlformats.org/drawingml/2006/table">
            <a:tbl>
              <a:tblPr firstRow="1" firstCol="1" bandRow="1"/>
              <a:tblGrid>
                <a:gridCol w="1581444">
                  <a:extLst>
                    <a:ext uri="{9D8B030D-6E8A-4147-A177-3AD203B41FA5}">
                      <a16:colId xmlns:a16="http://schemas.microsoft.com/office/drawing/2014/main" val="20000"/>
                    </a:ext>
                  </a:extLst>
                </a:gridCol>
                <a:gridCol w="1053980">
                  <a:extLst>
                    <a:ext uri="{9D8B030D-6E8A-4147-A177-3AD203B41FA5}">
                      <a16:colId xmlns:a16="http://schemas.microsoft.com/office/drawing/2014/main" val="20001"/>
                    </a:ext>
                  </a:extLst>
                </a:gridCol>
                <a:gridCol w="1053980">
                  <a:extLst>
                    <a:ext uri="{9D8B030D-6E8A-4147-A177-3AD203B41FA5}">
                      <a16:colId xmlns:a16="http://schemas.microsoft.com/office/drawing/2014/main" val="20002"/>
                    </a:ext>
                  </a:extLst>
                </a:gridCol>
                <a:gridCol w="1053980">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9" name="内容占位符 4"/>
          <p:cNvSpPr txBox="1"/>
          <p:nvPr/>
        </p:nvSpPr>
        <p:spPr bwMode="auto">
          <a:xfrm>
            <a:off x="334566" y="45091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）如图甲所示，若滑片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向右移时接入的阻值变小，则待接导线应与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0183569" y="4581128"/>
            <a:ext cx="389850" cy="461665"/>
          </a:xfrm>
          <a:prstGeom prst="rect">
            <a:avLst/>
          </a:prstGeom>
        </p:spPr>
        <p:txBody>
          <a:bodyPr wrap="none">
            <a:spAutoFit/>
          </a:bodyPr>
          <a:lstStyle/>
          <a:p>
            <a:r>
              <a:rPr lang="en-US" altLang="zh-CN" sz="2400" i="1">
                <a:latin typeface="Times New Roman" panose="02020603050405020304"/>
                <a:ea typeface="宋体" panose="02010600030101010101" pitchFamily="2" charset="-122"/>
              </a:rPr>
              <a:t>A</a:t>
            </a:r>
            <a:endParaRPr lang="zh-CN" altLang="en-US" sz="2400"/>
          </a:p>
        </p:txBody>
      </p:sp>
      <p:sp>
        <p:nvSpPr>
          <p:cNvPr id="11" name="内容占位符 15"/>
          <p:cNvSpPr txBox="1"/>
          <p:nvPr/>
        </p:nvSpPr>
        <p:spPr bwMode="auto">
          <a:xfrm>
            <a:off x="360854" y="55391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滑片</a:t>
            </a:r>
            <a:r>
              <a:rPr lang="en-US" altLang="zh-CN" i="1">
                <a:solidFill>
                  <a:srgbClr val="000000"/>
                </a:solidFill>
              </a:rPr>
              <a:t>P</a:t>
            </a:r>
            <a:r>
              <a:rPr lang="zh-CN" altLang="zh-CN">
                <a:solidFill>
                  <a:srgbClr val="000000"/>
                </a:solidFill>
                <a:cs typeface="Times New Roman" panose="02020603050405020304"/>
              </a:rPr>
              <a:t>向右移时接入的阻值变小，说明滑动变阻器接入电路的电阻丝长度变短，由此可知，滑动变阻器右下接线柱（</a:t>
            </a:r>
            <a:r>
              <a:rPr lang="en-US" altLang="zh-CN" i="1">
                <a:solidFill>
                  <a:srgbClr val="000000"/>
                </a:solidFill>
              </a:rPr>
              <a:t>A</a:t>
            </a:r>
            <a:r>
              <a:rPr lang="zh-CN" altLang="zh-CN">
                <a:solidFill>
                  <a:srgbClr val="000000"/>
                </a:solidFill>
                <a:cs typeface="Times New Roman" panose="02020603050405020304"/>
              </a:rPr>
              <a:t>端）接入电路</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0989"/>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贵州毕节金沙县期末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电流跟电压的关系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实验中，下列说法中（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探究电流跟电压的关系时，需要控制导体的电阻一定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滑动变阻器可以起到改变定值电阻两端电压的作用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多次实验是为了减小实验误差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实验结论：电流跟电压成反比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529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529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23826" y="848901"/>
            <a:ext cx="8167295" cy="858187"/>
          </a:xfrm>
          <a:prstGeom prst="rect">
            <a:avLst/>
          </a:prstGeom>
        </p:spPr>
      </p:pic>
      <p:pic>
        <p:nvPicPr>
          <p:cNvPr id="5" name="gyc142.jpg" descr="id:2147499070;FounderCES"/>
          <p:cNvPicPr/>
          <p:nvPr/>
        </p:nvPicPr>
        <p:blipFill>
          <a:blip r:embed="rId3"/>
          <a:stretch>
            <a:fillRect/>
          </a:stretch>
        </p:blipFill>
        <p:spPr>
          <a:xfrm>
            <a:off x="8399462" y="3153157"/>
            <a:ext cx="2520280" cy="2174239"/>
          </a:xfrm>
          <a:prstGeom prst="rect">
            <a:avLst/>
          </a:prstGeom>
        </p:spPr>
      </p:pic>
      <p:sp>
        <p:nvSpPr>
          <p:cNvPr id="6" name="矩形 5"/>
          <p:cNvSpPr/>
          <p:nvPr/>
        </p:nvSpPr>
        <p:spPr>
          <a:xfrm>
            <a:off x="9073412" y="5284264"/>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927882" y="1810280"/>
            <a:ext cx="3096344" cy="409492"/>
          </a:xfrm>
          <a:prstGeom prst="rect">
            <a:avLst/>
          </a:prstGeom>
        </p:spPr>
      </p:pic>
      <p:sp>
        <p:nvSpPr>
          <p:cNvPr id="3" name="矩形 2"/>
          <p:cNvSpPr/>
          <p:nvPr/>
        </p:nvSpPr>
        <p:spPr>
          <a:xfrm>
            <a:off x="5444134" y="2294221"/>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973"/>
            <a:ext cx="11485848" cy="119888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）闭合开关，小科发现电压表指针不偏转，电流表指针偏转，则故障可能是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381" y="2060848"/>
            <a:ext cx="6192881" cy="2155533"/>
          </a:xfrm>
          <a:prstGeom prst="rect">
            <a:avLst/>
          </a:prstGeom>
        </p:spPr>
      </p:pic>
      <p:sp>
        <p:nvSpPr>
          <p:cNvPr id="6" name="矩形 5"/>
          <p:cNvSpPr/>
          <p:nvPr/>
        </p:nvSpPr>
        <p:spPr>
          <a:xfrm>
            <a:off x="1486694" y="433450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4799062" y="436021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2566814" y="4418528"/>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9" name="表格 8"/>
          <p:cNvGraphicFramePr>
            <a:graphicFrameLocks noGrp="1"/>
          </p:cNvGraphicFramePr>
          <p:nvPr/>
        </p:nvGraphicFramePr>
        <p:xfrm>
          <a:off x="6967928" y="2568823"/>
          <a:ext cx="4743384" cy="1645920"/>
        </p:xfrm>
        <a:graphic>
          <a:graphicData uri="http://schemas.openxmlformats.org/drawingml/2006/table">
            <a:tbl>
              <a:tblPr firstRow="1" firstCol="1" bandRow="1"/>
              <a:tblGrid>
                <a:gridCol w="1581444">
                  <a:extLst>
                    <a:ext uri="{9D8B030D-6E8A-4147-A177-3AD203B41FA5}">
                      <a16:colId xmlns:a16="http://schemas.microsoft.com/office/drawing/2014/main" val="20000"/>
                    </a:ext>
                  </a:extLst>
                </a:gridCol>
                <a:gridCol w="1053980">
                  <a:extLst>
                    <a:ext uri="{9D8B030D-6E8A-4147-A177-3AD203B41FA5}">
                      <a16:colId xmlns:a16="http://schemas.microsoft.com/office/drawing/2014/main" val="20001"/>
                    </a:ext>
                  </a:extLst>
                </a:gridCol>
                <a:gridCol w="1053980">
                  <a:extLst>
                    <a:ext uri="{9D8B030D-6E8A-4147-A177-3AD203B41FA5}">
                      <a16:colId xmlns:a16="http://schemas.microsoft.com/office/drawing/2014/main" val="20002"/>
                    </a:ext>
                  </a:extLst>
                </a:gridCol>
                <a:gridCol w="1053980">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 name="矩形 2"/>
          <p:cNvSpPr/>
          <p:nvPr/>
        </p:nvSpPr>
        <p:spPr>
          <a:xfrm>
            <a:off x="838999" y="1546012"/>
            <a:ext cx="1627369"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电阻</a:t>
            </a:r>
            <a:r>
              <a:rPr lang="en-US" altLang="zh-CN" sz="2400" i="1">
                <a:latin typeface="Times New Roman" panose="02020603050405020304"/>
                <a:ea typeface="宋体" panose="02010600030101010101" pitchFamily="2" charset="-122"/>
              </a:rPr>
              <a:t>R</a:t>
            </a:r>
            <a:r>
              <a:rPr lang="zh-CN" altLang="zh-CN" sz="2400">
                <a:latin typeface="Times New Roman" panose="02020603050405020304"/>
                <a:ea typeface="宋体" panose="02010600030101010101" pitchFamily="2" charset="-122"/>
                <a:cs typeface="Times New Roman" panose="02020603050405020304"/>
              </a:rPr>
              <a:t>短路</a:t>
            </a:r>
            <a:endParaRPr lang="zh-CN" altLang="en-US" sz="2400"/>
          </a:p>
        </p:txBody>
      </p:sp>
      <p:sp>
        <p:nvSpPr>
          <p:cNvPr id="10" name="内容占位符 16"/>
          <p:cNvSpPr txBox="1"/>
          <p:nvPr/>
        </p:nvSpPr>
        <p:spPr bwMode="auto">
          <a:xfrm>
            <a:off x="360854" y="48505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电流表指针偏转说明电路中有电流通过，排除断路，电压表没有示数说明与电压表并联部分即电阻</a:t>
            </a:r>
            <a:r>
              <a:rPr lang="en-US" altLang="zh-CN" i="1">
                <a:solidFill>
                  <a:srgbClr val="000000"/>
                </a:solidFill>
              </a:rPr>
              <a:t>R</a:t>
            </a:r>
            <a:r>
              <a:rPr lang="zh-CN" altLang="zh-CN">
                <a:solidFill>
                  <a:srgbClr val="000000"/>
                </a:solidFill>
                <a:cs typeface="Times New Roman" panose="02020603050405020304"/>
              </a:rPr>
              <a:t>短路</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130246"/>
          </a:xfrm>
        </p:spPr>
        <p:txBody>
          <a:bodyPr/>
          <a:lstStyle/>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）小科排除故障后，通过实验获得的数据如表所示，分析数据可得出的结论是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9" name="表格 8"/>
          <p:cNvGraphicFramePr>
            <a:graphicFrameLocks noGrp="1"/>
          </p:cNvGraphicFramePr>
          <p:nvPr/>
        </p:nvGraphicFramePr>
        <p:xfrm>
          <a:off x="478582" y="2665156"/>
          <a:ext cx="11232731" cy="1645920"/>
        </p:xfrm>
        <a:graphic>
          <a:graphicData uri="http://schemas.openxmlformats.org/drawingml/2006/table">
            <a:tbl>
              <a:tblPr firstRow="1" firstCol="1" bandRow="1"/>
              <a:tblGrid>
                <a:gridCol w="3744992">
                  <a:extLst>
                    <a:ext uri="{9D8B030D-6E8A-4147-A177-3AD203B41FA5}">
                      <a16:colId xmlns:a16="http://schemas.microsoft.com/office/drawing/2014/main" val="20000"/>
                    </a:ext>
                  </a:extLst>
                </a:gridCol>
                <a:gridCol w="2495913">
                  <a:extLst>
                    <a:ext uri="{9D8B030D-6E8A-4147-A177-3AD203B41FA5}">
                      <a16:colId xmlns:a16="http://schemas.microsoft.com/office/drawing/2014/main" val="20001"/>
                    </a:ext>
                  </a:extLst>
                </a:gridCol>
                <a:gridCol w="2495913">
                  <a:extLst>
                    <a:ext uri="{9D8B030D-6E8A-4147-A177-3AD203B41FA5}">
                      <a16:colId xmlns:a16="http://schemas.microsoft.com/office/drawing/2014/main" val="20002"/>
                    </a:ext>
                  </a:extLst>
                </a:gridCol>
                <a:gridCol w="2495913">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矩形 4"/>
          <p:cNvSpPr/>
          <p:nvPr/>
        </p:nvSpPr>
        <p:spPr>
          <a:xfrm>
            <a:off x="704384" y="2103239"/>
            <a:ext cx="10297144" cy="461665"/>
          </a:xfrm>
          <a:prstGeom prst="rect">
            <a:avLst/>
          </a:prstGeom>
        </p:spPr>
        <p:txBody>
          <a:bodyPr wrap="square">
            <a:spAutoFit/>
          </a:bodyPr>
          <a:lstStyle/>
          <a:p>
            <a:r>
              <a:rPr lang="zh-CN" altLang="zh-CN" sz="2400">
                <a:latin typeface="Times New Roman" panose="02020603050405020304"/>
                <a:ea typeface="宋体" panose="02010600030101010101" pitchFamily="2" charset="-122"/>
                <a:cs typeface="Times New Roman" panose="02020603050405020304"/>
              </a:rPr>
              <a:t>电阻一定时，通过导体的电流与导体两端的电压成正比　</a:t>
            </a:r>
            <a:endParaRPr lang="zh-CN" altLang="en-US" sz="2400"/>
          </a:p>
        </p:txBody>
      </p:sp>
      <p:sp>
        <p:nvSpPr>
          <p:cNvPr id="11" name="内容占位符 18"/>
          <p:cNvSpPr txBox="1"/>
          <p:nvPr/>
        </p:nvSpPr>
        <p:spPr bwMode="auto">
          <a:xfrm>
            <a:off x="360854" y="43213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由数据可知，电压变大，电流变大，比值不变</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所以结论为电阻一定时，通过导体的电流与导体两端的电压成正比</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）小丽用另一组同规格器材进行实验，获得的数据作出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关系图像如图乙所示，发现与预期结果不一样，分析实验过程中可能存在的问题有</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l="52346"/>
          <a:stretch>
            <a:fillRect/>
          </a:stretch>
        </p:blipFill>
        <p:spPr>
          <a:xfrm>
            <a:off x="4655046" y="2412208"/>
            <a:ext cx="2951187" cy="2155533"/>
          </a:xfrm>
          <a:prstGeom prst="rect">
            <a:avLst/>
          </a:prstGeom>
        </p:spPr>
      </p:pic>
      <p:sp>
        <p:nvSpPr>
          <p:cNvPr id="5" name="矩形 4"/>
          <p:cNvSpPr/>
          <p:nvPr/>
        </p:nvSpPr>
        <p:spPr>
          <a:xfrm>
            <a:off x="5949953" y="450044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6" name="矩形 5"/>
          <p:cNvSpPr/>
          <p:nvPr/>
        </p:nvSpPr>
        <p:spPr>
          <a:xfrm>
            <a:off x="5411344" y="5076504"/>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8399463" y="1239668"/>
            <a:ext cx="3384376" cy="646331"/>
          </a:xfrm>
          <a:prstGeom prst="rect">
            <a:avLst/>
          </a:prstGeom>
        </p:spPr>
        <p:txBody>
          <a:bodyPr wrap="square">
            <a:spAutoFit/>
          </a:bodyPr>
          <a:lstStyle/>
          <a:p>
            <a:pPr algn="just">
              <a:lnSpc>
                <a:spcPct val="150000"/>
              </a:lnSpc>
              <a:spcAft>
                <a:spcPts val="0"/>
              </a:spcAft>
            </a:pPr>
            <a:r>
              <a:rPr lang="zh-CN" altLang="zh-CN" sz="2400">
                <a:latin typeface="Times New Roman" panose="02020603050405020304"/>
                <a:ea typeface="宋体" panose="02010600030101010101" pitchFamily="2" charset="-122"/>
                <a:cs typeface="Times New Roman" panose="02020603050405020304"/>
              </a:rPr>
              <a:t>电压表没有调零、指针</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p:sp>
        <p:nvSpPr>
          <p:cNvPr id="9" name="矩形 8"/>
          <p:cNvSpPr/>
          <p:nvPr/>
        </p:nvSpPr>
        <p:spPr>
          <a:xfrm>
            <a:off x="478582" y="1887215"/>
            <a:ext cx="5134739"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偏右，或电流表没有调零、指针偏左</a:t>
            </a:r>
            <a:endParaRPr lang="zh-CN" altLang="en-US"/>
          </a:p>
        </p:txBody>
      </p:sp>
      <p:sp>
        <p:nvSpPr>
          <p:cNvPr id="10" name="内容占位符 17"/>
          <p:cNvSpPr txBox="1"/>
          <p:nvPr/>
        </p:nvSpPr>
        <p:spPr bwMode="auto">
          <a:xfrm>
            <a:off x="360854" y="55172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题图乙中，当电流为零时，电压表有示数，意味着电压表没有调零、指针偏右，或电流表没有调零、指针偏左</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内容占位符 2"/>
          <p:cNvSpPr txBox="1"/>
          <p:nvPr/>
        </p:nvSpPr>
        <p:spPr bwMode="auto">
          <a:xfrm>
            <a:off x="360680" y="1192530"/>
            <a:ext cx="11485880" cy="463994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ea typeface="楷体" panose="02010609060101010101" pitchFamily="49" charset="-122"/>
                <a:cs typeface="Times New Roman" panose="02020603050405020304"/>
              </a:rPr>
              <a:t>                           </a:t>
            </a:r>
            <a:r>
              <a:rPr lang="zh-CN" altLang="zh-CN">
                <a:ea typeface="楷体" panose="02010609060101010101" pitchFamily="49" charset="-122"/>
                <a:cs typeface="Times New Roman" panose="02020603050405020304"/>
              </a:rPr>
              <a:t>本题中</a:t>
            </a:r>
            <a:r>
              <a:rPr lang="en-US" altLang="zh-CN" i="1">
                <a:cs typeface="Times New Roman" panose="02020603050405020304"/>
              </a:rPr>
              <a:t>U</a:t>
            </a:r>
            <a:r>
              <a:rPr lang="en-US" altLang="zh-CN">
                <a:cs typeface="Times New Roman" panose="02020603050405020304"/>
              </a:rPr>
              <a:t>-</a:t>
            </a:r>
            <a:r>
              <a:rPr lang="en-US" altLang="zh-CN" i="1">
                <a:cs typeface="Times New Roman" panose="02020603050405020304"/>
              </a:rPr>
              <a:t>I</a:t>
            </a:r>
            <a:r>
              <a:rPr lang="zh-CN" altLang="zh-CN">
                <a:ea typeface="楷体" panose="02010609060101010101" pitchFamily="49" charset="-122"/>
                <a:cs typeface="Times New Roman" panose="02020603050405020304"/>
              </a:rPr>
              <a:t>图像出现的问题是图线不过原点</a:t>
            </a:r>
            <a:r>
              <a:rPr lang="zh-CN" altLang="zh-CN">
                <a:cs typeface="Times New Roman" panose="02020603050405020304"/>
              </a:rPr>
              <a:t>，</a:t>
            </a:r>
            <a:r>
              <a:rPr lang="zh-CN" altLang="zh-CN">
                <a:ea typeface="楷体" panose="02010609060101010101" pitchFamily="49" charset="-122"/>
                <a:cs typeface="Times New Roman" panose="02020603050405020304"/>
              </a:rPr>
              <a:t>判断问题出现的原因可以从两个角度进行</a:t>
            </a:r>
            <a:r>
              <a:rPr lang="zh-CN" altLang="zh-CN">
                <a:cs typeface="Times New Roman" panose="02020603050405020304"/>
              </a:rPr>
              <a:t>，</a:t>
            </a:r>
            <a:r>
              <a:rPr lang="zh-CN" altLang="zh-CN">
                <a:ea typeface="楷体" panose="02010609060101010101" pitchFamily="49" charset="-122"/>
                <a:cs typeface="Times New Roman" panose="02020603050405020304"/>
              </a:rPr>
              <a:t>一是当</a:t>
            </a:r>
            <a:r>
              <a:rPr lang="en-US" altLang="zh-CN" i="1">
                <a:cs typeface="Times New Roman" panose="02020603050405020304"/>
              </a:rPr>
              <a:t>I</a:t>
            </a:r>
            <a:r>
              <a:rPr lang="zh-CN" altLang="zh-CN">
                <a:cs typeface="Times New Roman" panose="02020603050405020304"/>
              </a:rPr>
              <a:t>＝</a:t>
            </a:r>
            <a:r>
              <a:rPr lang="en-US" altLang="zh-CN">
                <a:cs typeface="Times New Roman" panose="02020603050405020304"/>
              </a:rPr>
              <a:t>0</a:t>
            </a:r>
            <a:r>
              <a:rPr lang="zh-CN" altLang="zh-CN">
                <a:ea typeface="楷体" panose="02010609060101010101" pitchFamily="49" charset="-122"/>
                <a:cs typeface="Times New Roman" panose="02020603050405020304"/>
              </a:rPr>
              <a:t>时比较</a:t>
            </a:r>
            <a:r>
              <a:rPr lang="en-US" altLang="zh-CN" i="1">
                <a:cs typeface="Times New Roman" panose="02020603050405020304"/>
              </a:rPr>
              <a:t>U</a:t>
            </a:r>
            <a:r>
              <a:rPr lang="zh-CN" altLang="zh-CN">
                <a:ea typeface="楷体" panose="02010609060101010101" pitchFamily="49" charset="-122"/>
                <a:cs typeface="Times New Roman" panose="02020603050405020304"/>
              </a:rPr>
              <a:t>的大小</a:t>
            </a:r>
            <a:r>
              <a:rPr lang="zh-CN" altLang="zh-CN">
                <a:cs typeface="Times New Roman" panose="02020603050405020304"/>
              </a:rPr>
              <a:t>，</a:t>
            </a:r>
            <a:r>
              <a:rPr lang="zh-CN" altLang="zh-CN">
                <a:ea typeface="楷体" panose="02010609060101010101" pitchFamily="49" charset="-122"/>
                <a:cs typeface="Times New Roman" panose="02020603050405020304"/>
              </a:rPr>
              <a:t>二是当</a:t>
            </a:r>
            <a:r>
              <a:rPr lang="en-US" altLang="zh-CN" i="1">
                <a:cs typeface="Times New Roman" panose="02020603050405020304"/>
              </a:rPr>
              <a:t>U</a:t>
            </a:r>
            <a:r>
              <a:rPr lang="zh-CN" altLang="zh-CN">
                <a:cs typeface="Times New Roman" panose="02020603050405020304"/>
              </a:rPr>
              <a:t>＝</a:t>
            </a:r>
            <a:r>
              <a:rPr lang="en-US" altLang="zh-CN">
                <a:cs typeface="Times New Roman" panose="02020603050405020304"/>
              </a:rPr>
              <a:t>0</a:t>
            </a:r>
            <a:r>
              <a:rPr lang="zh-CN" altLang="zh-CN">
                <a:ea typeface="楷体" panose="02010609060101010101" pitchFamily="49" charset="-122"/>
                <a:cs typeface="Times New Roman" panose="02020603050405020304"/>
              </a:rPr>
              <a:t>时比较</a:t>
            </a:r>
            <a:r>
              <a:rPr lang="en-US" altLang="zh-CN" i="1">
                <a:cs typeface="Times New Roman" panose="02020603050405020304"/>
              </a:rPr>
              <a:t>I</a:t>
            </a:r>
            <a:r>
              <a:rPr lang="zh-CN" altLang="zh-CN">
                <a:ea typeface="楷体" panose="02010609060101010101" pitchFamily="49" charset="-122"/>
                <a:cs typeface="Times New Roman" panose="02020603050405020304"/>
              </a:rPr>
              <a:t>的大小</a:t>
            </a:r>
            <a:r>
              <a:rPr lang="en-US" altLang="zh-CN">
                <a:latin typeface="宋体" panose="02010600030101010101" pitchFamily="2" charset="-122"/>
                <a:cs typeface="Times New Roman" panose="02020603050405020304"/>
              </a:rPr>
              <a:t>.</a:t>
            </a: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en-US" altLang="zh-CN" sz="900">
              <a:latin typeface="宋体" panose="02010600030101010101" pitchFamily="2" charset="-122"/>
              <a:cs typeface="Times New Roman" panose="02020603050405020304"/>
            </a:endParaRPr>
          </a:p>
          <a:p>
            <a:pPr>
              <a:spcAft>
                <a:spcPts val="0"/>
              </a:spcAft>
            </a:pPr>
            <a:endParaRPr lang="zh-CN" altLang="zh-CN" sz="900">
              <a:cs typeface="Times New Roman" panose="02020603050405020304"/>
            </a:endParaRPr>
          </a:p>
        </p:txBody>
      </p:sp>
      <p:pic>
        <p:nvPicPr>
          <p:cNvPr id="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184" y="1173954"/>
            <a:ext cx="1926286" cy="510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图片 3"/>
          <p:cNvPicPr>
            <a:picLocks noChangeAspect="1"/>
          </p:cNvPicPr>
          <p:nvPr/>
        </p:nvPicPr>
        <p:blipFill>
          <a:blip r:embed="rId3">
            <a:clrChange>
              <a:clrFrom>
                <a:srgbClr val="FFFFFF"/>
              </a:clrFrom>
              <a:clrTo>
                <a:srgbClr val="FFFFFF">
                  <a:alpha val="0"/>
                </a:srgbClr>
              </a:clrTo>
            </a:clrChange>
          </a:blip>
          <a:srcRect l="52101"/>
          <a:stretch>
            <a:fillRect/>
          </a:stretch>
        </p:blipFill>
        <p:spPr>
          <a:xfrm>
            <a:off x="3790557" y="2472690"/>
            <a:ext cx="2966478" cy="2155825"/>
          </a:xfrm>
          <a:prstGeom prst="rect">
            <a:avLst/>
          </a:prstGeom>
        </p:spPr>
      </p:pic>
      <p:sp>
        <p:nvSpPr>
          <p:cNvPr id="6" name="矩形 5"/>
          <p:cNvSpPr/>
          <p:nvPr/>
        </p:nvSpPr>
        <p:spPr>
          <a:xfrm>
            <a:off x="4790436" y="4594349"/>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4366668" y="5085734"/>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412776"/>
            <a:ext cx="11485848" cy="168424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实验中，提供的器材有：电源（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）、电流表、电压表、开关及导线若干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86479" y="692696"/>
            <a:ext cx="7480935" cy="785813"/>
          </a:xfrm>
          <a:prstGeom prst="rect">
            <a:avLst/>
          </a:prstGeom>
        </p:spPr>
      </p:pic>
      <p:pic>
        <p:nvPicPr>
          <p:cNvPr id="3" name="图片 2"/>
          <p:cNvPicPr>
            <a:picLocks noChangeAspect="1"/>
          </p:cNvPicPr>
          <p:nvPr/>
        </p:nvPicPr>
        <p:blipFill rotWithShape="1">
          <a:blip r:embed="rId3"/>
          <a:srcRect r="42175"/>
          <a:stretch>
            <a:fillRect/>
          </a:stretch>
        </p:blipFill>
        <p:spPr>
          <a:xfrm>
            <a:off x="838622" y="3246822"/>
            <a:ext cx="2592288" cy="1993112"/>
          </a:xfrm>
          <a:prstGeom prst="rect">
            <a:avLst/>
          </a:prstGeom>
        </p:spPr>
      </p:pic>
      <p:pic>
        <p:nvPicPr>
          <p:cNvPr id="4" name="图片 3"/>
          <p:cNvPicPr>
            <a:picLocks noChangeAspect="1"/>
          </p:cNvPicPr>
          <p:nvPr/>
        </p:nvPicPr>
        <p:blipFill>
          <a:blip r:embed="rId4"/>
          <a:stretch>
            <a:fillRect/>
          </a:stretch>
        </p:blipFill>
        <p:spPr>
          <a:xfrm>
            <a:off x="5087094" y="3178241"/>
            <a:ext cx="2520280" cy="2229479"/>
          </a:xfrm>
          <a:prstGeom prst="rect">
            <a:avLst/>
          </a:prstGeom>
        </p:spPr>
      </p:pic>
      <p:pic>
        <p:nvPicPr>
          <p:cNvPr id="6" name="图片 5"/>
          <p:cNvPicPr>
            <a:picLocks noChangeAspect="1"/>
          </p:cNvPicPr>
          <p:nvPr/>
        </p:nvPicPr>
        <p:blipFill>
          <a:blip r:embed="rId5">
            <a:clrChange>
              <a:clrFrom>
                <a:srgbClr val="FFFFFF"/>
              </a:clrFrom>
              <a:clrTo>
                <a:srgbClr val="FFFFFF">
                  <a:alpha val="0"/>
                </a:srgbClr>
              </a:clrTo>
            </a:clrChange>
          </a:blip>
          <a:stretch>
            <a:fillRect/>
          </a:stretch>
        </p:blipFill>
        <p:spPr>
          <a:xfrm>
            <a:off x="8759502" y="3229344"/>
            <a:ext cx="2664296" cy="2257167"/>
          </a:xfrm>
          <a:prstGeom prst="rect">
            <a:avLst/>
          </a:prstGeom>
        </p:spPr>
      </p:pic>
      <p:sp>
        <p:nvSpPr>
          <p:cNvPr id="8" name="矩形 7"/>
          <p:cNvSpPr/>
          <p:nvPr/>
        </p:nvSpPr>
        <p:spPr>
          <a:xfrm>
            <a:off x="1774726" y="534873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968442" y="539028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9934856" y="536521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5485459" y="595876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36712"/>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）用笔画线代替导线将图甲电路连接完整，要求：滑片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向右移动时，滑动变阻器接入电路的阻值变大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r="42175"/>
          <a:stretch>
            <a:fillRect/>
          </a:stretch>
        </p:blipFill>
        <p:spPr>
          <a:xfrm>
            <a:off x="4908609" y="2072317"/>
            <a:ext cx="2592288" cy="1993112"/>
          </a:xfrm>
          <a:prstGeom prst="rect">
            <a:avLst/>
          </a:prstGeom>
        </p:spPr>
      </p:pic>
      <p:sp>
        <p:nvSpPr>
          <p:cNvPr id="7" name="矩形 6"/>
          <p:cNvSpPr/>
          <p:nvPr/>
        </p:nvSpPr>
        <p:spPr>
          <a:xfrm>
            <a:off x="5844713" y="429207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5235753" y="474354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478582" y="1898248"/>
            <a:ext cx="1576072" cy="576248"/>
          </a:xfrm>
          <a:prstGeom prst="rect">
            <a:avLst/>
          </a:prstGeom>
        </p:spPr>
        <p:txBody>
          <a:bodyPr wrap="none">
            <a:spAutoFit/>
          </a:bodyPr>
          <a:lstStyle/>
          <a:p>
            <a:pPr algn="just">
              <a:lnSpc>
                <a:spcPct val="150000"/>
              </a:lnSpc>
              <a:spcAft>
                <a:spcPts val="0"/>
              </a:spcAft>
            </a:pPr>
            <a:r>
              <a:rPr lang="zh-CN" altLang="zh-CN" sz="2400">
                <a:latin typeface="Times New Roman" panose="02020603050405020304"/>
                <a:ea typeface="宋体" panose="02010600030101010101" pitchFamily="2" charset="-122"/>
                <a:cs typeface="Times New Roman" panose="02020603050405020304"/>
              </a:rPr>
              <a:t>如图</a:t>
            </a:r>
            <a:r>
              <a:rPr lang="en-US" altLang="zh-CN" sz="2400">
                <a:latin typeface="Times New Roman" panose="02020603050405020304"/>
                <a:ea typeface="宋体" panose="02010600030101010101" pitchFamily="2" charset="-122"/>
                <a:cs typeface="Times New Roman" panose="02020603050405020304"/>
              </a:rPr>
              <a:t>1</a:t>
            </a:r>
            <a:r>
              <a:rPr lang="zh-CN" altLang="zh-CN" sz="2400">
                <a:latin typeface="Times New Roman" panose="02020603050405020304"/>
                <a:ea typeface="宋体" panose="02010600030101010101" pitchFamily="2" charset="-122"/>
                <a:cs typeface="Times New Roman" panose="02020603050405020304"/>
              </a:rPr>
              <a:t>所示</a:t>
            </a:r>
            <a:endParaRPr lang="zh-CN" altLang="zh-CN" sz="2400">
              <a:solidFill>
                <a:srgbClr val="000000"/>
              </a:solidFill>
              <a:effectLst/>
              <a:latin typeface="Times New Roman" panose="02020603050405020304"/>
              <a:ea typeface="宋体" panose="02010600030101010101" pitchFamily="2" charset="-122"/>
              <a:cs typeface="Times New Roman" panose="02020603050405020304"/>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2120" y="1704975"/>
            <a:ext cx="3573145" cy="3113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内容占位符 19"/>
          <p:cNvSpPr txBox="1"/>
          <p:nvPr/>
        </p:nvSpPr>
        <p:spPr bwMode="auto">
          <a:xfrm>
            <a:off x="360854"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滑片</a:t>
            </a:r>
            <a:r>
              <a:rPr lang="en-US" altLang="zh-CN" i="1">
                <a:solidFill>
                  <a:srgbClr val="000000"/>
                </a:solidFill>
              </a:rPr>
              <a:t>P</a:t>
            </a:r>
            <a:r>
              <a:rPr lang="zh-CN" altLang="zh-CN">
                <a:solidFill>
                  <a:srgbClr val="000000"/>
                </a:solidFill>
                <a:cs typeface="Times New Roman" panose="02020603050405020304"/>
              </a:rPr>
              <a:t>向右移动时，滑动变阻器接入电路的电阻变大，故滑动变阻器左下接线柱连入电路中，电压表并联在电路中，如图</a:t>
            </a:r>
            <a:r>
              <a:rPr lang="en-US" altLang="zh-CN">
                <a:solidFill>
                  <a:srgbClr val="000000"/>
                </a:solidFill>
              </a:rPr>
              <a:t>1</a:t>
            </a:r>
            <a:r>
              <a:rPr lang="zh-CN" altLang="zh-CN">
                <a:solidFill>
                  <a:srgbClr val="000000"/>
                </a:solidFill>
                <a:cs typeface="Times New Roman" panose="02020603050405020304"/>
              </a:rPr>
              <a:t>所示</a:t>
            </a:r>
            <a:r>
              <a:rPr lang="en-US" altLang="zh-CN">
                <a:solidFill>
                  <a:srgbClr val="000000"/>
                </a:solidFill>
                <a:latin typeface="宋体" panose="02010600030101010101" pitchFamily="2" charset="-122"/>
                <a:cs typeface="Times New Roman" panose="02020603050405020304"/>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40010"/>
            <a:ext cx="11485848" cy="119888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）闭合开关，移动滑片，发现电流表有示数，电压表无示数，故障可能是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943078" y="1966322"/>
            <a:ext cx="2520280" cy="2229479"/>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8759502" y="2017425"/>
            <a:ext cx="2664296" cy="2257167"/>
          </a:xfrm>
          <a:prstGeom prst="rect">
            <a:avLst/>
          </a:prstGeom>
        </p:spPr>
      </p:pic>
      <p:sp>
        <p:nvSpPr>
          <p:cNvPr id="7" name="矩形 6"/>
          <p:cNvSpPr/>
          <p:nvPr/>
        </p:nvSpPr>
        <p:spPr>
          <a:xfrm>
            <a:off x="1774726" y="419143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879182" y="422090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934856" y="419583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087094" y="47249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919508" y="1431675"/>
            <a:ext cx="6092825" cy="461665"/>
          </a:xfrm>
          <a:prstGeom prst="rect">
            <a:avLst/>
          </a:prstGeom>
        </p:spPr>
        <p:txBody>
          <a:bodyPr>
            <a:spAutoFit/>
          </a:bodyPr>
          <a:lstStyle/>
          <a:p>
            <a:r>
              <a:rPr lang="zh-CN" altLang="zh-CN" sz="2400">
                <a:latin typeface="Times New Roman" panose="02020603050405020304"/>
                <a:ea typeface="宋体" panose="02010600030101010101" pitchFamily="2" charset="-122"/>
                <a:cs typeface="Times New Roman" panose="02020603050405020304"/>
              </a:rPr>
              <a:t>电阻</a:t>
            </a:r>
            <a:r>
              <a:rPr lang="en-US" altLang="zh-CN" sz="2400" i="1">
                <a:latin typeface="Times New Roman" panose="02020603050405020304"/>
                <a:ea typeface="宋体" panose="02010600030101010101" pitchFamily="2" charset="-122"/>
              </a:rPr>
              <a:t>R</a:t>
            </a:r>
            <a:r>
              <a:rPr lang="zh-CN" altLang="zh-CN" sz="2400">
                <a:latin typeface="Times New Roman" panose="02020603050405020304"/>
                <a:ea typeface="宋体" panose="02010600030101010101" pitchFamily="2" charset="-122"/>
                <a:cs typeface="Times New Roman" panose="02020603050405020304"/>
              </a:rPr>
              <a:t>短路或电压表短路或电压表断路　</a:t>
            </a:r>
            <a:r>
              <a:rPr lang="en-US" altLang="zh-CN" sz="2400">
                <a:latin typeface="Times New Roman" panose="02020603050405020304"/>
                <a:ea typeface="宋体" panose="02010600030101010101" pitchFamily="2" charset="-122"/>
                <a:cs typeface="Times New Roman" panose="02020603050405020304"/>
              </a:rPr>
              <a:t>  </a:t>
            </a:r>
            <a:endParaRPr lang="zh-CN" altLang="en-US" sz="2400"/>
          </a:p>
        </p:txBody>
      </p:sp>
      <p:sp>
        <p:nvSpPr>
          <p:cNvPr id="13" name="内容占位符 1"/>
          <p:cNvSpPr txBox="1"/>
          <p:nvPr/>
        </p:nvSpPr>
        <p:spPr bwMode="auto">
          <a:xfrm>
            <a:off x="360854" y="5179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电路正确连接后，闭合开关，移动滑片，发现电流表有示数，说明电路没有</a:t>
            </a:r>
            <a:r>
              <a:rPr lang="zh-CN" altLang="zh-CN" spc="-100">
                <a:solidFill>
                  <a:srgbClr val="000000"/>
                </a:solidFill>
                <a:cs typeface="Times New Roman" panose="02020603050405020304"/>
              </a:rPr>
              <a:t>断路；电压表没有示数，说明与电压表并联的定值电阻短路或电压表短路或电压表断路</a:t>
            </a:r>
            <a:r>
              <a:rPr lang="en-US" altLang="zh-CN" spc="-100">
                <a:solidFill>
                  <a:srgbClr val="000000"/>
                </a:solidFill>
                <a:latin typeface="宋体" panose="02010600030101010101" pitchFamily="2" charset="-122"/>
                <a:cs typeface="Times New Roman" panose="02020603050405020304"/>
              </a:rPr>
              <a:t>.</a:t>
            </a:r>
            <a:endParaRPr lang="zh-CN" altLang="en-US" spc="-100"/>
          </a:p>
        </p:txBody>
      </p:sp>
      <p:pic>
        <p:nvPicPr>
          <p:cNvPr id="1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7444"/>
          <a:stretch>
            <a:fillRect/>
          </a:stretch>
        </p:blipFill>
        <p:spPr bwMode="auto">
          <a:xfrm>
            <a:off x="513051" y="2088966"/>
            <a:ext cx="3015792" cy="2185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36712"/>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，请在图乙中标出指针的位置，记录数据；将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电阻换成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，按规范调整电路，继续操作，使电压表示数仍为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，此时滑动变阻器接入电路的阻值比上一次</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029047" y="2884037"/>
            <a:ext cx="2520280" cy="2229479"/>
          </a:xfrm>
          <a:prstGeom prst="rect">
            <a:avLst/>
          </a:prstGeom>
        </p:spPr>
      </p:pic>
      <p:sp>
        <p:nvSpPr>
          <p:cNvPr id="8" name="矩形 7"/>
          <p:cNvSpPr/>
          <p:nvPr/>
        </p:nvSpPr>
        <p:spPr>
          <a:xfrm>
            <a:off x="5879182" y="5373216"/>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5291494" y="57505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422817" y="2475968"/>
            <a:ext cx="1576072" cy="576248"/>
          </a:xfrm>
          <a:prstGeom prst="rect">
            <a:avLst/>
          </a:prstGeom>
        </p:spPr>
        <p:txBody>
          <a:bodyPr wrap="none">
            <a:spAutoFit/>
          </a:bodyPr>
          <a:lstStyle/>
          <a:p>
            <a:pPr>
              <a:lnSpc>
                <a:spcPct val="150000"/>
              </a:lnSpc>
            </a:pPr>
            <a:r>
              <a:rPr lang="zh-CN" altLang="zh-CN" sz="2400">
                <a:latin typeface="Times New Roman" panose="02020603050405020304"/>
                <a:ea typeface="宋体" panose="02010600030101010101" pitchFamily="2" charset="-122"/>
                <a:cs typeface="Times New Roman" panose="02020603050405020304"/>
              </a:rPr>
              <a:t>如图</a:t>
            </a:r>
            <a:r>
              <a:rPr lang="en-US" altLang="zh-CN" sz="2400">
                <a:latin typeface="Times New Roman" panose="02020603050405020304"/>
                <a:ea typeface="宋体" panose="02010600030101010101" pitchFamily="2" charset="-122"/>
              </a:rPr>
              <a:t>2</a:t>
            </a:r>
            <a:r>
              <a:rPr lang="zh-CN" altLang="zh-CN" sz="2400">
                <a:latin typeface="Times New Roman" panose="02020603050405020304"/>
                <a:ea typeface="宋体" panose="02010600030101010101" pitchFamily="2" charset="-122"/>
                <a:cs typeface="Times New Roman" panose="02020603050405020304"/>
              </a:rPr>
              <a:t>所示</a:t>
            </a:r>
            <a:endParaRPr lang="zh-CN" altLang="en-US" sz="2400"/>
          </a:p>
        </p:txBody>
      </p:sp>
      <p:sp>
        <p:nvSpPr>
          <p:cNvPr id="11" name="矩形 10"/>
          <p:cNvSpPr/>
          <p:nvPr/>
        </p:nvSpPr>
        <p:spPr>
          <a:xfrm>
            <a:off x="5961200" y="2014303"/>
            <a:ext cx="494046" cy="461665"/>
          </a:xfrm>
          <a:prstGeom prst="rect">
            <a:avLst/>
          </a:prstGeom>
        </p:spPr>
        <p:txBody>
          <a:bodyPr wrap="none">
            <a:spAutoFit/>
          </a:bodyPr>
          <a:lstStyle/>
          <a:p>
            <a:r>
              <a:rPr lang="zh-CN" altLang="zh-CN" sz="2400">
                <a:latin typeface="Times New Roman" panose="02020603050405020304"/>
                <a:ea typeface="宋体" panose="02010600030101010101" pitchFamily="2" charset="-122"/>
                <a:cs typeface="Times New Roman" panose="02020603050405020304"/>
              </a:rPr>
              <a:t>大</a:t>
            </a:r>
            <a:endParaRPr lang="zh-CN" altLang="en-US" sz="240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310" y="2853055"/>
            <a:ext cx="3079750" cy="301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52736"/>
            <a:ext cx="11485848" cy="2238241"/>
          </a:xfrm>
        </p:spPr>
        <p:txBody>
          <a:bodyPr/>
          <a:lstStyle/>
          <a:p>
            <a:pPr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移动滑片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使电压表示数为</a:t>
            </a:r>
            <a:r>
              <a:rPr lang="en-US" altLang="zh-CN">
                <a:solidFill>
                  <a:srgbClr val="000000"/>
                </a:solidFill>
                <a:cs typeface="Times New Roman" panose="02020603050405020304"/>
              </a:rPr>
              <a:t>4 V</a:t>
            </a:r>
            <a:r>
              <a:rPr lang="zh-CN" altLang="zh-CN">
                <a:solidFill>
                  <a:srgbClr val="000000"/>
                </a:solidFill>
                <a:cs typeface="Times New Roman" panose="02020603050405020304"/>
              </a:rPr>
              <a:t>，指针的位置如图</a:t>
            </a:r>
            <a:r>
              <a:rPr lang="en-US" altLang="zh-CN">
                <a:solidFill>
                  <a:srgbClr val="000000"/>
                </a:solidFill>
                <a:cs typeface="Times New Roman" panose="02020603050405020304"/>
              </a:rPr>
              <a:t>2</a:t>
            </a:r>
            <a:r>
              <a:rPr lang="zh-CN" altLang="zh-CN">
                <a:solidFill>
                  <a:srgbClr val="000000"/>
                </a:solidFill>
                <a:cs typeface="Times New Roman" panose="02020603050405020304"/>
              </a:rPr>
              <a:t>所示</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探究电流与电阻的关系实验中应控制电压不变，即应保持电阻两端的电压不变，根据串联电路电压的规律可知应增大滑动变阻器分得的电压，由串联分压原理，应增大滑动变阻器连入电路中的阻值，即此时滑动变阻器接入电路的阻值比上一次大</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7054" y="3379768"/>
            <a:ext cx="2664452" cy="2608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5485459" y="595876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601338"/>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）将测得</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的数据在图丙中描点连线，发现有一组数据错误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，究其原因是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；进一步分析数据得出结论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4871070" y="2844058"/>
            <a:ext cx="2664296" cy="2257167"/>
          </a:xfrm>
          <a:prstGeom prst="rect">
            <a:avLst/>
          </a:prstGeom>
        </p:spPr>
      </p:pic>
      <p:sp>
        <p:nvSpPr>
          <p:cNvPr id="9" name="矩形 8"/>
          <p:cNvSpPr/>
          <p:nvPr/>
        </p:nvSpPr>
        <p:spPr>
          <a:xfrm>
            <a:off x="5879182" y="508500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2" name="矩形 1"/>
          <p:cNvSpPr/>
          <p:nvPr/>
        </p:nvSpPr>
        <p:spPr>
          <a:xfrm>
            <a:off x="10001394" y="1556792"/>
            <a:ext cx="1872208" cy="646331"/>
          </a:xfrm>
          <a:prstGeom prst="rect">
            <a:avLst/>
          </a:prstGeom>
        </p:spPr>
        <p:txBody>
          <a:bodyPr wrap="square">
            <a:spAutoFit/>
          </a:bodyPr>
          <a:lstStyle/>
          <a:p>
            <a:pPr>
              <a:lnSpc>
                <a:spcPct val="150000"/>
              </a:lnSpc>
            </a:pPr>
            <a:r>
              <a:rPr lang="zh-CN" altLang="zh-CN" sz="2400">
                <a:latin typeface="Times New Roman" panose="02020603050405020304"/>
                <a:ea typeface="宋体" panose="02010600030101010101" pitchFamily="2" charset="-122"/>
                <a:cs typeface="Times New Roman" panose="02020603050405020304"/>
              </a:rPr>
              <a:t>从接入</a:t>
            </a:r>
            <a:r>
              <a:rPr lang="en-US" altLang="zh-CN" sz="2400">
                <a:latin typeface="Times New Roman" panose="02020603050405020304"/>
                <a:ea typeface="宋体" panose="02010600030101010101" pitchFamily="2" charset="-122"/>
              </a:rPr>
              <a:t>10 Ω</a:t>
            </a:r>
            <a:endParaRPr lang="zh-CN" altLang="en-US" sz="2400"/>
          </a:p>
        </p:txBody>
      </p:sp>
      <p:sp>
        <p:nvSpPr>
          <p:cNvPr id="3" name="矩形 2"/>
          <p:cNvSpPr/>
          <p:nvPr/>
        </p:nvSpPr>
        <p:spPr>
          <a:xfrm>
            <a:off x="446042" y="2216186"/>
            <a:ext cx="11427560" cy="461665"/>
          </a:xfrm>
          <a:prstGeom prst="rect">
            <a:avLst/>
          </a:prstGeom>
        </p:spPr>
        <p:txBody>
          <a:bodyPr wrap="square">
            <a:spAutoFit/>
          </a:bodyPr>
          <a:lstStyle/>
          <a:p>
            <a:r>
              <a:rPr lang="zh-CN" altLang="zh-CN" sz="2400" spc="-100">
                <a:latin typeface="Times New Roman" panose="02020603050405020304"/>
                <a:ea typeface="宋体" panose="02010600030101010101" pitchFamily="2" charset="-122"/>
                <a:cs typeface="Times New Roman" panose="02020603050405020304"/>
              </a:rPr>
              <a:t>电阻进行实验时，电流表已改用</a:t>
            </a:r>
            <a:r>
              <a:rPr lang="en-US" altLang="zh-CN" sz="2400" spc="-100">
                <a:latin typeface="Times New Roman" panose="02020603050405020304"/>
                <a:ea typeface="宋体" panose="02010600030101010101" pitchFamily="2" charset="-122"/>
              </a:rPr>
              <a:t>0</a:t>
            </a:r>
            <a:r>
              <a:rPr lang="zh-CN" altLang="zh-CN" sz="2400" spc="-100">
                <a:latin typeface="Times New Roman" panose="02020603050405020304"/>
                <a:ea typeface="宋体" panose="02010600030101010101" pitchFamily="2" charset="-122"/>
                <a:cs typeface="Times New Roman" panose="02020603050405020304"/>
              </a:rPr>
              <a:t>～</a:t>
            </a:r>
            <a:r>
              <a:rPr lang="en-US" altLang="zh-CN" sz="2400" spc="-100">
                <a:latin typeface="Times New Roman" panose="02020603050405020304"/>
                <a:ea typeface="宋体" panose="02010600030101010101" pitchFamily="2" charset="-122"/>
              </a:rPr>
              <a:t>0.6 A</a:t>
            </a:r>
            <a:r>
              <a:rPr lang="zh-CN" altLang="zh-CN" sz="2400" spc="-100">
                <a:latin typeface="Times New Roman" panose="02020603050405020304"/>
                <a:ea typeface="宋体" panose="02010600030101010101" pitchFamily="2" charset="-122"/>
                <a:cs typeface="Times New Roman" panose="02020603050405020304"/>
              </a:rPr>
              <a:t>测量范围，读数时仍按</a:t>
            </a:r>
            <a:r>
              <a:rPr lang="en-US" altLang="zh-CN" sz="2400" spc="-100">
                <a:latin typeface="Times New Roman" panose="02020603050405020304"/>
                <a:ea typeface="宋体" panose="02010600030101010101" pitchFamily="2" charset="-122"/>
              </a:rPr>
              <a:t>0</a:t>
            </a:r>
            <a:r>
              <a:rPr lang="zh-CN" altLang="zh-CN" sz="2400" spc="-100">
                <a:latin typeface="Times New Roman" panose="02020603050405020304"/>
                <a:ea typeface="宋体" panose="02010600030101010101" pitchFamily="2" charset="-122"/>
                <a:cs typeface="Times New Roman" panose="02020603050405020304"/>
              </a:rPr>
              <a:t>～</a:t>
            </a:r>
            <a:r>
              <a:rPr lang="en-US" altLang="zh-CN" sz="2400" spc="-100">
                <a:latin typeface="Times New Roman" panose="02020603050405020304"/>
                <a:ea typeface="宋体" panose="02010600030101010101" pitchFamily="2" charset="-122"/>
              </a:rPr>
              <a:t>3 A</a:t>
            </a:r>
            <a:r>
              <a:rPr lang="zh-CN" altLang="zh-CN" sz="2400" spc="-100">
                <a:latin typeface="Times New Roman" panose="02020603050405020304"/>
                <a:ea typeface="宋体" panose="02010600030101010101" pitchFamily="2" charset="-122"/>
                <a:cs typeface="Times New Roman" panose="02020603050405020304"/>
              </a:rPr>
              <a:t>测量范围读数　</a:t>
            </a:r>
            <a:endParaRPr lang="zh-CN" altLang="en-US" spc="-100"/>
          </a:p>
        </p:txBody>
      </p:sp>
      <p:sp>
        <p:nvSpPr>
          <p:cNvPr id="7" name="矩形 6"/>
          <p:cNvSpPr/>
          <p:nvPr/>
        </p:nvSpPr>
        <p:spPr>
          <a:xfrm>
            <a:off x="5242003" y="558924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64750" cy="2792239"/>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根据控制变量法，要探究电流与电压的关系，要控制电阻一定，故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串联电路中，电源电压等于各个用电器的电压之和，根据串联电路分压规律，改变滑动变阻器的电阻，会改变其两端的电压，从而改变定值电阻两端的电压，故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多次实验的目的是得到普遍结论，不是减小误差，故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实验结论：当电阻一定时，电流与电压成正比，故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142.jpg" descr="id:2147499070;FounderCES"/>
          <p:cNvPicPr/>
          <p:nvPr/>
        </p:nvPicPr>
        <p:blipFill>
          <a:blip r:embed="rId2"/>
          <a:stretch>
            <a:fillRect/>
          </a:stretch>
        </p:blipFill>
        <p:spPr>
          <a:xfrm>
            <a:off x="4943078" y="3573016"/>
            <a:ext cx="2520280" cy="2174239"/>
          </a:xfrm>
          <a:prstGeom prst="rect">
            <a:avLst/>
          </a:prstGeom>
        </p:spPr>
      </p:pic>
      <p:sp>
        <p:nvSpPr>
          <p:cNvPr id="8" name="矩形 7"/>
          <p:cNvSpPr/>
          <p:nvPr/>
        </p:nvSpPr>
        <p:spPr>
          <a:xfrm>
            <a:off x="5447134" y="580508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2"/>
          <p:cNvSpPr txBox="1"/>
          <p:nvPr/>
        </p:nvSpPr>
        <p:spPr bwMode="auto">
          <a:xfrm>
            <a:off x="360854" y="69269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u="wavy">
                <a:solidFill>
                  <a:srgbClr val="000000"/>
                </a:solidFill>
                <a:uFill>
                  <a:solidFill>
                    <a:srgbClr val="00B0F0"/>
                  </a:solidFill>
                </a:uFill>
                <a:cs typeface="Times New Roman" panose="02020603050405020304"/>
              </a:rPr>
              <a:t>由图像知开始实验时电流表选用</a:t>
            </a:r>
            <a:r>
              <a:rPr lang="en-US" altLang="zh-CN" u="wavy">
                <a:solidFill>
                  <a:srgbClr val="000000"/>
                </a:solidFill>
                <a:uFill>
                  <a:solidFill>
                    <a:srgbClr val="00B0F0"/>
                  </a:solidFill>
                </a:uFill>
              </a:rPr>
              <a:t>0</a:t>
            </a:r>
            <a:r>
              <a:rPr lang="zh-CN" altLang="zh-CN" u="wavy">
                <a:solidFill>
                  <a:srgbClr val="000000"/>
                </a:solidFill>
                <a:uFill>
                  <a:solidFill>
                    <a:srgbClr val="00B0F0"/>
                  </a:solidFill>
                </a:uFill>
                <a:cs typeface="Times New Roman" panose="02020603050405020304"/>
              </a:rPr>
              <a:t>～</a:t>
            </a:r>
            <a:r>
              <a:rPr lang="en-US" altLang="zh-CN" u="wavy">
                <a:solidFill>
                  <a:srgbClr val="000000"/>
                </a:solidFill>
                <a:uFill>
                  <a:solidFill>
                    <a:srgbClr val="00B0F0"/>
                  </a:solidFill>
                </a:uFill>
              </a:rPr>
              <a:t>3 A</a:t>
            </a:r>
            <a:r>
              <a:rPr lang="zh-CN" altLang="zh-CN" u="wavy">
                <a:solidFill>
                  <a:srgbClr val="000000"/>
                </a:solidFill>
                <a:uFill>
                  <a:solidFill>
                    <a:srgbClr val="00B0F0"/>
                  </a:solidFill>
                </a:uFill>
                <a:cs typeface="Times New Roman" panose="02020603050405020304"/>
              </a:rPr>
              <a:t>测量范围，从接入</a:t>
            </a:r>
            <a:r>
              <a:rPr lang="en-US" altLang="zh-CN" u="wavy">
                <a:solidFill>
                  <a:srgbClr val="000000"/>
                </a:solidFill>
                <a:uFill>
                  <a:solidFill>
                    <a:srgbClr val="00B0F0"/>
                  </a:solidFill>
                </a:uFill>
              </a:rPr>
              <a:t>10 Ω</a:t>
            </a:r>
            <a:r>
              <a:rPr lang="zh-CN" altLang="zh-CN" u="wavy">
                <a:solidFill>
                  <a:srgbClr val="000000"/>
                </a:solidFill>
                <a:uFill>
                  <a:solidFill>
                    <a:srgbClr val="00B0F0"/>
                  </a:solidFill>
                </a:uFill>
                <a:cs typeface="Times New Roman" panose="02020603050405020304"/>
              </a:rPr>
              <a:t>电阻进行实验时，电流表已改用</a:t>
            </a:r>
            <a:r>
              <a:rPr lang="en-US" altLang="zh-CN" u="wavy">
                <a:solidFill>
                  <a:srgbClr val="000000"/>
                </a:solidFill>
                <a:uFill>
                  <a:solidFill>
                    <a:srgbClr val="00B0F0"/>
                  </a:solidFill>
                </a:uFill>
              </a:rPr>
              <a:t>0</a:t>
            </a:r>
            <a:r>
              <a:rPr lang="zh-CN" altLang="zh-CN" u="wavy">
                <a:solidFill>
                  <a:srgbClr val="000000"/>
                </a:solidFill>
                <a:uFill>
                  <a:solidFill>
                    <a:srgbClr val="00B0F0"/>
                  </a:solidFill>
                </a:uFill>
                <a:cs typeface="Times New Roman" panose="02020603050405020304"/>
              </a:rPr>
              <a:t>～</a:t>
            </a:r>
            <a:r>
              <a:rPr lang="en-US" altLang="zh-CN" u="wavy">
                <a:solidFill>
                  <a:srgbClr val="000000"/>
                </a:solidFill>
                <a:uFill>
                  <a:solidFill>
                    <a:srgbClr val="00B0F0"/>
                  </a:solidFill>
                </a:uFill>
              </a:rPr>
              <a:t>0.6 A</a:t>
            </a:r>
            <a:r>
              <a:rPr lang="zh-CN" altLang="zh-CN" u="wavy">
                <a:solidFill>
                  <a:srgbClr val="000000"/>
                </a:solidFill>
                <a:uFill>
                  <a:solidFill>
                    <a:srgbClr val="00B0F0"/>
                  </a:solidFill>
                </a:uFill>
                <a:cs typeface="Times New Roman" panose="02020603050405020304"/>
              </a:rPr>
              <a:t>测量范围，</a:t>
            </a:r>
            <a:r>
              <a:rPr lang="zh-CN" altLang="zh-CN">
                <a:solidFill>
                  <a:srgbClr val="FF0000"/>
                </a:solidFill>
                <a:cs typeface="Times New Roman" panose="02020603050405020304"/>
              </a:rPr>
              <a:t>　</a:t>
            </a:r>
            <a:endParaRPr lang="zh-CN" altLang="zh-CN" sz="900">
              <a:solidFill>
                <a:srgbClr val="000000"/>
              </a:solidFill>
              <a:cs typeface="Times New Roman" panose="02020603050405020304"/>
            </a:endParaRPr>
          </a:p>
        </p:txBody>
      </p:sp>
      <p:sp>
        <p:nvSpPr>
          <p:cNvPr id="10" name="矩形 9"/>
          <p:cNvSpPr/>
          <p:nvPr/>
        </p:nvSpPr>
        <p:spPr>
          <a:xfrm>
            <a:off x="3218047" y="1719392"/>
            <a:ext cx="6377933" cy="576248"/>
          </a:xfrm>
          <a:prstGeom prst="rect">
            <a:avLst/>
          </a:prstGeom>
        </p:spPr>
        <p:txBody>
          <a:bodyPr wrap="square">
            <a:spAutoFit/>
          </a:bodyPr>
          <a:lstStyle/>
          <a:p>
            <a:pPr algn="just">
              <a:lnSpc>
                <a:spcPct val="150000"/>
              </a:lnSpc>
              <a:spcAft>
                <a:spcPts val="0"/>
              </a:spcAft>
            </a:pPr>
            <a:r>
              <a:rPr lang="zh-CN" altLang="zh-CN" sz="2400" b="0">
                <a:solidFill>
                  <a:srgbClr val="00B0F0"/>
                </a:solidFill>
                <a:latin typeface="Times New Roman" panose="02020603050405020304"/>
                <a:ea typeface="楷体" panose="02010609060101010101" pitchFamily="49" charset="-122"/>
                <a:cs typeface="Times New Roman" panose="02020603050405020304"/>
              </a:rPr>
              <a:t>图像中</a:t>
            </a:r>
            <a:r>
              <a:rPr lang="en-US" altLang="zh-CN" sz="2400" b="0">
                <a:solidFill>
                  <a:srgbClr val="00B0F0"/>
                </a:solidFill>
                <a:latin typeface="Times New Roman" panose="02020603050405020304"/>
                <a:ea typeface="宋体" panose="02010600030101010101" pitchFamily="2" charset="-122"/>
                <a:cs typeface="Times New Roman" panose="02020603050405020304"/>
              </a:rPr>
              <a:t>5</a:t>
            </a:r>
            <a:r>
              <a:rPr lang="en-US" altLang="zh-CN" sz="2400" b="0">
                <a:solidFill>
                  <a:srgbClr val="00B0F0"/>
                </a:solidFill>
                <a:latin typeface="Times New Roman" panose="02020603050405020304"/>
                <a:ea typeface="楷体" panose="02010609060101010101" pitchFamily="49" charset="-122"/>
                <a:cs typeface="Times New Roman" panose="02020603050405020304"/>
              </a:rPr>
              <a:t> </a:t>
            </a:r>
            <a:r>
              <a:rPr lang="en-US" altLang="zh-CN" sz="2400" b="0">
                <a:solidFill>
                  <a:srgbClr val="00B0F0"/>
                </a:solidFill>
                <a:latin typeface="Times New Roman" panose="02020603050405020304"/>
                <a:ea typeface="宋体" panose="02010600030101010101" pitchFamily="2" charset="-122"/>
                <a:cs typeface="Times New Roman" panose="02020603050405020304"/>
              </a:rPr>
              <a:t>Ω</a:t>
            </a:r>
            <a:r>
              <a:rPr lang="zh-CN" altLang="zh-CN" sz="2400" b="0">
                <a:solidFill>
                  <a:srgbClr val="00B0F0"/>
                </a:solidFill>
                <a:latin typeface="Times New Roman" panose="02020603050405020304"/>
                <a:ea typeface="楷体" panose="02010609060101010101" pitchFamily="49" charset="-122"/>
                <a:cs typeface="Times New Roman" panose="02020603050405020304"/>
              </a:rPr>
              <a:t>和</a:t>
            </a:r>
            <a:r>
              <a:rPr lang="en-US" altLang="zh-CN" sz="2400" b="0">
                <a:solidFill>
                  <a:srgbClr val="00B0F0"/>
                </a:solidFill>
                <a:latin typeface="Times New Roman" panose="02020603050405020304"/>
                <a:ea typeface="宋体" panose="02010600030101010101" pitchFamily="2" charset="-122"/>
                <a:cs typeface="Times New Roman" panose="02020603050405020304"/>
              </a:rPr>
              <a:t>10</a:t>
            </a:r>
            <a:r>
              <a:rPr lang="en-US" altLang="zh-CN" sz="2400" b="0">
                <a:solidFill>
                  <a:srgbClr val="00B0F0"/>
                </a:solidFill>
                <a:latin typeface="Times New Roman" panose="02020603050405020304"/>
                <a:ea typeface="楷体" panose="02010609060101010101" pitchFamily="49" charset="-122"/>
                <a:cs typeface="Times New Roman" panose="02020603050405020304"/>
              </a:rPr>
              <a:t> </a:t>
            </a:r>
            <a:r>
              <a:rPr lang="en-US" altLang="zh-CN" sz="2400" b="0">
                <a:solidFill>
                  <a:srgbClr val="00B0F0"/>
                </a:solidFill>
                <a:latin typeface="Times New Roman" panose="02020603050405020304"/>
                <a:ea typeface="宋体" panose="02010600030101010101" pitchFamily="2" charset="-122"/>
                <a:cs typeface="Times New Roman" panose="02020603050405020304"/>
              </a:rPr>
              <a:t>Ω</a:t>
            </a:r>
            <a:r>
              <a:rPr lang="zh-CN" altLang="zh-CN" sz="2400" b="0">
                <a:solidFill>
                  <a:srgbClr val="00B0F0"/>
                </a:solidFill>
                <a:latin typeface="Times New Roman" panose="02020603050405020304"/>
                <a:ea typeface="楷体" panose="02010609060101010101" pitchFamily="49" charset="-122"/>
                <a:cs typeface="Times New Roman" panose="02020603050405020304"/>
              </a:rPr>
              <a:t>对应的电流为</a:t>
            </a:r>
            <a:r>
              <a:rPr lang="en-US" altLang="zh-CN" sz="2400" b="0">
                <a:solidFill>
                  <a:srgbClr val="00B0F0"/>
                </a:solidFill>
                <a:latin typeface="Times New Roman" panose="02020603050405020304"/>
                <a:ea typeface="宋体" panose="02010600030101010101" pitchFamily="2" charset="-122"/>
                <a:cs typeface="Times New Roman" panose="02020603050405020304"/>
              </a:rPr>
              <a:t>0.8</a:t>
            </a:r>
            <a:r>
              <a:rPr lang="en-US" altLang="zh-CN" sz="2400" b="0">
                <a:solidFill>
                  <a:srgbClr val="00B0F0"/>
                </a:solidFill>
                <a:latin typeface="Times New Roman" panose="02020603050405020304"/>
                <a:ea typeface="楷体" panose="02010609060101010101" pitchFamily="49" charset="-122"/>
                <a:cs typeface="Times New Roman" panose="02020603050405020304"/>
              </a:rPr>
              <a:t> </a:t>
            </a:r>
            <a:r>
              <a:rPr lang="en-US" altLang="zh-CN" sz="2400" b="0">
                <a:solidFill>
                  <a:srgbClr val="00B0F0"/>
                </a:solidFill>
                <a:latin typeface="Times New Roman" panose="02020603050405020304"/>
                <a:ea typeface="宋体" panose="02010600030101010101" pitchFamily="2" charset="-122"/>
                <a:cs typeface="Times New Roman" panose="02020603050405020304"/>
              </a:rPr>
              <a:t>A</a:t>
            </a:r>
            <a:r>
              <a:rPr lang="zh-CN" altLang="zh-CN" sz="2400" b="0">
                <a:solidFill>
                  <a:srgbClr val="00B0F0"/>
                </a:solidFill>
                <a:latin typeface="Times New Roman" panose="02020603050405020304"/>
                <a:ea typeface="楷体" panose="02010609060101010101" pitchFamily="49" charset="-122"/>
                <a:cs typeface="Times New Roman" panose="02020603050405020304"/>
              </a:rPr>
              <a:t>和</a:t>
            </a:r>
            <a:r>
              <a:rPr lang="en-US" altLang="zh-CN" sz="2400" b="0">
                <a:solidFill>
                  <a:srgbClr val="00B0F0"/>
                </a:solidFill>
                <a:latin typeface="Times New Roman" panose="02020603050405020304"/>
                <a:ea typeface="宋体" panose="02010600030101010101" pitchFamily="2" charset="-122"/>
                <a:cs typeface="Times New Roman" panose="02020603050405020304"/>
              </a:rPr>
              <a:t>0.4</a:t>
            </a:r>
            <a:r>
              <a:rPr lang="en-US" altLang="zh-CN" sz="2400" b="0">
                <a:solidFill>
                  <a:srgbClr val="00B0F0"/>
                </a:solidFill>
                <a:latin typeface="Times New Roman" panose="02020603050405020304"/>
                <a:ea typeface="楷体" panose="02010609060101010101" pitchFamily="49" charset="-122"/>
                <a:cs typeface="Times New Roman" panose="02020603050405020304"/>
              </a:rPr>
              <a:t> </a:t>
            </a:r>
            <a:r>
              <a:rPr lang="en-US" altLang="zh-CN" sz="2400" b="0">
                <a:solidFill>
                  <a:srgbClr val="00B0F0"/>
                </a:solidFill>
                <a:latin typeface="Times New Roman" panose="02020603050405020304"/>
                <a:ea typeface="宋体" panose="02010600030101010101" pitchFamily="2" charset="-122"/>
                <a:cs typeface="Times New Roman" panose="02020603050405020304"/>
              </a:rPr>
              <a:t>A</a:t>
            </a:r>
            <a:endParaRPr lang="zh-CN" altLang="zh-CN" sz="2400" b="0">
              <a:solidFill>
                <a:srgbClr val="00B0F0"/>
              </a:solidFill>
              <a:effectLst/>
              <a:latin typeface="Times New Roman" panose="02020603050405020304"/>
              <a:ea typeface="宋体" panose="02010600030101010101" pitchFamily="2" charset="-122"/>
              <a:cs typeface="Times New Roman" panose="02020603050405020304"/>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259583">
            <a:off x="8987830" y="1386771"/>
            <a:ext cx="923799" cy="527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2" name="内容占位符 2"/>
              <p:cNvSpPr txBox="1"/>
              <p:nvPr/>
            </p:nvSpPr>
            <p:spPr bwMode="auto">
              <a:xfrm>
                <a:off x="369998" y="2223448"/>
                <a:ext cx="11485848" cy="143359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zh-CN" altLang="zh-CN">
                    <a:solidFill>
                      <a:srgbClr val="000000"/>
                    </a:solidFill>
                    <a:cs typeface="Times New Roman" panose="02020603050405020304"/>
                  </a:rPr>
                  <a:t>当接入</a:t>
                </a:r>
                <a:r>
                  <a:rPr lang="en-US" altLang="zh-CN">
                    <a:solidFill>
                      <a:srgbClr val="000000"/>
                    </a:solidFill>
                    <a:cs typeface="Times New Roman" panose="02020603050405020304"/>
                  </a:rPr>
                  <a:t>20 Ω</a:t>
                </a:r>
                <a:r>
                  <a:rPr lang="zh-CN" altLang="zh-CN">
                    <a:solidFill>
                      <a:srgbClr val="000000"/>
                    </a:solidFill>
                    <a:cs typeface="Times New Roman" panose="02020603050405020304"/>
                  </a:rPr>
                  <a:t>电阻时，电路中的电流应为</a:t>
                </a:r>
                <a:r>
                  <a:rPr lang="en-US" altLang="zh-CN" i="1">
                    <a:solidFill>
                      <a:srgbClr val="000000"/>
                    </a:solidFill>
                    <a:cs typeface="Times New Roman" panose="02020603050405020304"/>
                  </a:rPr>
                  <a:t>I</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𝑈</m:t>
                        </m:r>
                      </m:num>
                      <m:den>
                        <m:r>
                          <a:rPr lang="en-US" altLang="zh-CN" b="0" i="1">
                            <a:solidFill>
                              <a:srgbClr val="000000"/>
                            </a:solidFill>
                            <a:latin typeface="Cambria Math" panose="02040503050406030204"/>
                            <a:cs typeface="Times New Roman" panose="02020603050405020304"/>
                          </a:rPr>
                          <m:t>𝑅</m:t>
                        </m:r>
                      </m:den>
                    </m:f>
                  </m:oMath>
                </a14:m>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4</m:t>
                        </m:r>
                        <m:r>
                          <a:rPr lang="en-US" altLang="zh-CN" b="0" i="1">
                            <a:solidFill>
                              <a:srgbClr val="000000"/>
                            </a:solidFill>
                            <a:latin typeface="Cambria Math" panose="02040503050406030204"/>
                            <a:cs typeface="Times New Roman" panose="02020603050405020304"/>
                          </a:rPr>
                          <m:t>𝑉</m:t>
                        </m:r>
                      </m:num>
                      <m:den>
                        <m:r>
                          <a:rPr lang="en-US" altLang="zh-CN" b="0" i="1">
                            <a:solidFill>
                              <a:srgbClr val="000000"/>
                            </a:solidFill>
                            <a:latin typeface="Cambria Math" panose="02040503050406030204"/>
                            <a:cs typeface="Times New Roman" panose="02020603050405020304"/>
                          </a:rPr>
                          <m:t>20</m:t>
                        </m:r>
                        <m:r>
                          <m:rPr>
                            <m:sty m:val="p"/>
                          </m:rPr>
                          <a:rPr lang="en-US" altLang="zh-CN" b="0" i="0">
                            <a:solidFill>
                              <a:srgbClr val="000000"/>
                            </a:solidFill>
                            <a:latin typeface="Cambria Math" panose="02040503050406030204"/>
                            <a:cs typeface="Times New Roman" panose="02020603050405020304"/>
                          </a:rPr>
                          <m:t>Ω</m:t>
                        </m:r>
                      </m:den>
                    </m:f>
                  </m:oMath>
                </a14:m>
                <a:r>
                  <a:rPr lang="zh-CN" altLang="zh-CN">
                    <a:solidFill>
                      <a:srgbClr val="000000"/>
                    </a:solidFill>
                    <a:cs typeface="Times New Roman" panose="02020603050405020304"/>
                  </a:rPr>
                  <a:t>＝</a:t>
                </a:r>
                <a:r>
                  <a:rPr lang="en-US" altLang="zh-CN">
                    <a:solidFill>
                      <a:srgbClr val="000000"/>
                    </a:solidFill>
                    <a:cs typeface="Times New Roman" panose="02020603050405020304"/>
                  </a:rPr>
                  <a:t>0.2 A</a:t>
                </a:r>
                <a:r>
                  <a:rPr lang="zh-CN" altLang="zh-CN">
                    <a:solidFill>
                      <a:srgbClr val="000000"/>
                    </a:solidFill>
                    <a:cs typeface="Times New Roman" panose="02020603050405020304"/>
                  </a:rPr>
                  <a:t>，但图中是</a:t>
                </a:r>
                <a:r>
                  <a:rPr lang="en-US" altLang="zh-CN">
                    <a:solidFill>
                      <a:srgbClr val="000000"/>
                    </a:solidFill>
                    <a:cs typeface="Times New Roman" panose="02020603050405020304"/>
                  </a:rPr>
                  <a:t>1.0 A</a:t>
                </a:r>
                <a:r>
                  <a:rPr lang="zh-CN" altLang="zh-CN">
                    <a:solidFill>
                      <a:srgbClr val="000000"/>
                    </a:solidFill>
                    <a:cs typeface="Times New Roman" panose="02020603050405020304"/>
                  </a:rPr>
                  <a:t>，图中的读数是</a:t>
                </a:r>
                <a:r>
                  <a:rPr lang="en-US" altLang="zh-CN">
                    <a:solidFill>
                      <a:srgbClr val="000000"/>
                    </a:solidFill>
                    <a:cs typeface="Times New Roman" panose="02020603050405020304"/>
                  </a:rPr>
                  <a:t>0.2 A</a:t>
                </a:r>
                <a:r>
                  <a:rPr lang="zh-CN" altLang="zh-CN">
                    <a:solidFill>
                      <a:srgbClr val="000000"/>
                    </a:solidFill>
                    <a:cs typeface="Times New Roman" panose="02020603050405020304"/>
                  </a:rPr>
                  <a:t>的</a:t>
                </a:r>
                <a:r>
                  <a:rPr lang="en-US" altLang="zh-CN">
                    <a:solidFill>
                      <a:srgbClr val="000000"/>
                    </a:solidFill>
                    <a:cs typeface="Times New Roman" panose="02020603050405020304"/>
                  </a:rPr>
                  <a:t>5</a:t>
                </a:r>
                <a:r>
                  <a:rPr lang="zh-CN" altLang="zh-CN">
                    <a:solidFill>
                      <a:srgbClr val="000000"/>
                    </a:solidFill>
                    <a:cs typeface="Times New Roman" panose="02020603050405020304"/>
                  </a:rPr>
                  <a:t>倍，所以读数时仍按</a:t>
                </a:r>
                <a:r>
                  <a:rPr lang="en-US" altLang="zh-CN">
                    <a:solidFill>
                      <a:srgbClr val="000000"/>
                    </a:solidFill>
                    <a:cs typeface="Times New Roman" panose="02020603050405020304"/>
                  </a:rPr>
                  <a:t>0</a:t>
                </a:r>
                <a:r>
                  <a:rPr lang="zh-CN" altLang="zh-CN">
                    <a:solidFill>
                      <a:srgbClr val="000000"/>
                    </a:solidFill>
                    <a:cs typeface="Times New Roman" panose="02020603050405020304"/>
                  </a:rPr>
                  <a:t>～</a:t>
                </a:r>
                <a:r>
                  <a:rPr lang="en-US" altLang="zh-CN">
                    <a:solidFill>
                      <a:srgbClr val="000000"/>
                    </a:solidFill>
                    <a:cs typeface="Times New Roman" panose="02020603050405020304"/>
                  </a:rPr>
                  <a:t>3 A</a:t>
                </a:r>
                <a:r>
                  <a:rPr lang="zh-CN" altLang="zh-CN">
                    <a:solidFill>
                      <a:srgbClr val="000000"/>
                    </a:solidFill>
                    <a:cs typeface="Times New Roman" panose="02020603050405020304"/>
                  </a:rPr>
                  <a:t>测量范围读数</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12" name="内容占位符 2"/>
              <p:cNvSpPr txBox="1">
                <a:spLocks noRot="1" noChangeAspect="1" noMove="1" noResize="1" noEditPoints="1" noAdjustHandles="1" noChangeArrowheads="1" noChangeShapeType="1" noTextEdit="1"/>
              </p:cNvSpPr>
              <p:nvPr/>
            </p:nvSpPr>
            <p:spPr bwMode="auto">
              <a:xfrm>
                <a:off x="369998" y="2223448"/>
                <a:ext cx="11485848" cy="1433598"/>
              </a:xfrm>
              <a:prstGeom prst="rect">
                <a:avLst/>
              </a:prstGeom>
              <a:blipFill rotWithShape="1">
                <a:blip r:embed="rId3"/>
                <a:stretch>
                  <a:fillRect l="-4" t="-22" r="3" b="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5015085" y="3572199"/>
            <a:ext cx="2664296" cy="2257167"/>
          </a:xfrm>
          <a:prstGeom prst="rect">
            <a:avLst/>
          </a:prstGeom>
        </p:spPr>
      </p:pic>
      <p:sp>
        <p:nvSpPr>
          <p:cNvPr id="7" name="矩形 6"/>
          <p:cNvSpPr/>
          <p:nvPr/>
        </p:nvSpPr>
        <p:spPr>
          <a:xfrm>
            <a:off x="6023198" y="558949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8" name="矩形 7"/>
          <p:cNvSpPr/>
          <p:nvPr/>
        </p:nvSpPr>
        <p:spPr>
          <a:xfrm>
            <a:off x="5485459" y="6161565"/>
            <a:ext cx="1723549"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48680"/>
            <a:ext cx="11485848" cy="341632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）仅用电阻箱（</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最小倍率是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）替换滑动变阻器，仍控制定值电阻两端电压为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，利用上述器材能否完成实验探究，简述你的判断依据：</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434644" y="1061362"/>
            <a:ext cx="1135807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a:solidFill>
                  <a:srgbClr val="FF0000"/>
                </a:solidFill>
                <a:cs typeface="Times New Roman" panose="02020603050405020304"/>
              </a:rPr>
              <a:t>                                                                                                      </a:t>
            </a:r>
            <a:r>
              <a:rPr lang="zh-CN" altLang="zh-CN" b="1">
                <a:solidFill>
                  <a:srgbClr val="FF0000"/>
                </a:solidFill>
                <a:cs typeface="Times New Roman" panose="02020603050405020304"/>
              </a:rPr>
              <a:t>答案一：能，电压表分度值大，接入</a:t>
            </a:r>
            <a:r>
              <a:rPr lang="en-US" altLang="zh-CN" b="1">
                <a:solidFill>
                  <a:srgbClr val="FF0000"/>
                </a:solidFill>
                <a:cs typeface="Times New Roman" panose="02020603050405020304"/>
              </a:rPr>
              <a:t>5 Ω</a:t>
            </a:r>
            <a:r>
              <a:rPr lang="zh-CN" altLang="zh-CN" b="1">
                <a:solidFill>
                  <a:srgbClr val="FF0000"/>
                </a:solidFill>
                <a:cs typeface="Times New Roman" panose="02020603050405020304"/>
              </a:rPr>
              <a:t>、</a:t>
            </a:r>
            <a:r>
              <a:rPr lang="en-US" altLang="zh-CN" b="1">
                <a:solidFill>
                  <a:srgbClr val="FF0000"/>
                </a:solidFill>
                <a:cs typeface="Times New Roman" panose="02020603050405020304"/>
              </a:rPr>
              <a:t>15 Ω</a:t>
            </a:r>
            <a:r>
              <a:rPr lang="zh-CN" altLang="zh-CN" b="1">
                <a:solidFill>
                  <a:srgbClr val="FF0000"/>
                </a:solidFill>
                <a:cs typeface="Times New Roman" panose="02020603050405020304"/>
              </a:rPr>
              <a:t>、</a:t>
            </a:r>
            <a:r>
              <a:rPr lang="en-US" altLang="zh-CN" b="1">
                <a:solidFill>
                  <a:srgbClr val="FF0000"/>
                </a:solidFill>
                <a:cs typeface="Times New Roman" panose="02020603050405020304"/>
              </a:rPr>
              <a:t>25 Ω</a:t>
            </a:r>
            <a:r>
              <a:rPr lang="zh-CN" altLang="zh-CN" b="1">
                <a:solidFill>
                  <a:srgbClr val="FF0000"/>
                </a:solidFill>
                <a:cs typeface="Times New Roman" panose="02020603050405020304"/>
              </a:rPr>
              <a:t>时，调节电阻箱，虽不能使</a:t>
            </a:r>
            <a:r>
              <a:rPr lang="en-US" altLang="zh-CN" b="1" i="1">
                <a:solidFill>
                  <a:srgbClr val="FF0000"/>
                </a:solidFill>
                <a:cs typeface="Times New Roman" panose="02020603050405020304"/>
              </a:rPr>
              <a:t>R</a:t>
            </a:r>
            <a:r>
              <a:rPr lang="zh-CN" altLang="zh-CN" b="1">
                <a:solidFill>
                  <a:srgbClr val="FF0000"/>
                </a:solidFill>
                <a:cs typeface="Times New Roman" panose="02020603050405020304"/>
              </a:rPr>
              <a:t>两端电压准确达到</a:t>
            </a:r>
            <a:r>
              <a:rPr lang="en-US" altLang="zh-CN" b="1">
                <a:solidFill>
                  <a:srgbClr val="FF0000"/>
                </a:solidFill>
                <a:cs typeface="Times New Roman" panose="02020603050405020304"/>
              </a:rPr>
              <a:t>4 V</a:t>
            </a:r>
            <a:r>
              <a:rPr lang="zh-CN" altLang="zh-CN" b="1">
                <a:solidFill>
                  <a:srgbClr val="FF0000"/>
                </a:solidFill>
                <a:cs typeface="Times New Roman" panose="02020603050405020304"/>
              </a:rPr>
              <a:t>，但差异很小；或实验时，将</a:t>
            </a:r>
            <a:r>
              <a:rPr lang="en-US" altLang="zh-CN" b="1">
                <a:solidFill>
                  <a:srgbClr val="FF0000"/>
                </a:solidFill>
                <a:cs typeface="Times New Roman" panose="02020603050405020304"/>
              </a:rPr>
              <a:t>5 Ω</a:t>
            </a:r>
            <a:r>
              <a:rPr lang="zh-CN" altLang="zh-CN" b="1">
                <a:solidFill>
                  <a:srgbClr val="FF0000"/>
                </a:solidFill>
                <a:cs typeface="Times New Roman" panose="02020603050405020304"/>
              </a:rPr>
              <a:t>、</a:t>
            </a:r>
            <a:r>
              <a:rPr lang="en-US" altLang="zh-CN" b="1">
                <a:solidFill>
                  <a:srgbClr val="FF0000"/>
                </a:solidFill>
                <a:cs typeface="Times New Roman" panose="02020603050405020304"/>
              </a:rPr>
              <a:t>15 Ω</a:t>
            </a:r>
            <a:r>
              <a:rPr lang="zh-CN" altLang="zh-CN" b="1">
                <a:solidFill>
                  <a:srgbClr val="FF0000"/>
                </a:solidFill>
                <a:cs typeface="Times New Roman" panose="02020603050405020304"/>
              </a:rPr>
              <a:t>电阻分别与</a:t>
            </a:r>
            <a:r>
              <a:rPr lang="en-US" altLang="zh-CN" b="1">
                <a:solidFill>
                  <a:srgbClr val="FF0000"/>
                </a:solidFill>
                <a:cs typeface="Times New Roman" panose="02020603050405020304"/>
              </a:rPr>
              <a:t>25 Ω</a:t>
            </a:r>
            <a:r>
              <a:rPr lang="zh-CN" altLang="zh-CN" b="1">
                <a:solidFill>
                  <a:srgbClr val="FF0000"/>
                </a:solidFill>
                <a:cs typeface="Times New Roman" panose="02020603050405020304"/>
              </a:rPr>
              <a:t>电阻串联，可分别当作</a:t>
            </a:r>
            <a:r>
              <a:rPr lang="en-US" altLang="zh-CN" b="1">
                <a:solidFill>
                  <a:srgbClr val="FF0000"/>
                </a:solidFill>
                <a:cs typeface="Times New Roman" panose="02020603050405020304"/>
              </a:rPr>
              <a:t>30 Ω</a:t>
            </a:r>
            <a:r>
              <a:rPr lang="zh-CN" altLang="zh-CN" b="1">
                <a:solidFill>
                  <a:srgbClr val="FF0000"/>
                </a:solidFill>
                <a:cs typeface="Times New Roman" panose="02020603050405020304"/>
              </a:rPr>
              <a:t>与</a:t>
            </a:r>
            <a:r>
              <a:rPr lang="en-US" altLang="zh-CN" b="1">
                <a:solidFill>
                  <a:srgbClr val="FF0000"/>
                </a:solidFill>
                <a:cs typeface="Times New Roman" panose="02020603050405020304"/>
              </a:rPr>
              <a:t>40 Ω</a:t>
            </a:r>
            <a:r>
              <a:rPr lang="zh-CN" altLang="zh-CN" b="1">
                <a:solidFill>
                  <a:srgbClr val="FF0000"/>
                </a:solidFill>
                <a:cs typeface="Times New Roman" panose="02020603050405020304"/>
              </a:rPr>
              <a:t>的定值电阻使用</a:t>
            </a:r>
            <a:r>
              <a:rPr lang="en-US" altLang="zh-CN" b="1">
                <a:solidFill>
                  <a:srgbClr val="FF0000"/>
                </a:solidFill>
                <a:latin typeface="宋体" panose="02010600030101010101" pitchFamily="2" charset="-122"/>
                <a:cs typeface="Times New Roman" panose="02020603050405020304"/>
              </a:rPr>
              <a:t>.</a:t>
            </a:r>
            <a:r>
              <a:rPr lang="zh-CN" altLang="zh-CN" b="1">
                <a:solidFill>
                  <a:srgbClr val="FF0000"/>
                </a:solidFill>
                <a:cs typeface="Times New Roman" panose="02020603050405020304"/>
              </a:rPr>
              <a:t>答案二：不能，因为电阻箱最小倍率是</a:t>
            </a:r>
            <a:r>
              <a:rPr lang="en-US" altLang="zh-CN" b="1">
                <a:solidFill>
                  <a:srgbClr val="FF0000"/>
                </a:solidFill>
                <a:latin typeface="宋体" panose="02010600030101010101" pitchFamily="2" charset="-122"/>
                <a:cs typeface="Times New Roman" panose="02020603050405020304"/>
              </a:rPr>
              <a:t>×</a:t>
            </a:r>
            <a:r>
              <a:rPr lang="en-US" altLang="zh-CN" b="1">
                <a:solidFill>
                  <a:srgbClr val="FF0000"/>
                </a:solidFill>
                <a:cs typeface="Times New Roman" panose="02020603050405020304"/>
              </a:rPr>
              <a:t>1</a:t>
            </a:r>
            <a:r>
              <a:rPr lang="zh-CN" altLang="zh-CN" b="1">
                <a:solidFill>
                  <a:srgbClr val="FF0000"/>
                </a:solidFill>
                <a:cs typeface="Times New Roman" panose="02020603050405020304"/>
              </a:rPr>
              <a:t>，单独接入</a:t>
            </a:r>
            <a:r>
              <a:rPr lang="en-US" altLang="zh-CN" b="1">
                <a:solidFill>
                  <a:srgbClr val="FF0000"/>
                </a:solidFill>
                <a:cs typeface="Times New Roman" panose="02020603050405020304"/>
              </a:rPr>
              <a:t>5 Ω</a:t>
            </a:r>
            <a:r>
              <a:rPr lang="zh-CN" altLang="zh-CN" b="1">
                <a:solidFill>
                  <a:srgbClr val="FF0000"/>
                </a:solidFill>
                <a:cs typeface="Times New Roman" panose="02020603050405020304"/>
              </a:rPr>
              <a:t>、</a:t>
            </a:r>
            <a:r>
              <a:rPr lang="en-US" altLang="zh-CN" b="1">
                <a:solidFill>
                  <a:srgbClr val="FF0000"/>
                </a:solidFill>
                <a:cs typeface="Times New Roman" panose="02020603050405020304"/>
              </a:rPr>
              <a:t>15 Ω</a:t>
            </a:r>
            <a:r>
              <a:rPr lang="zh-CN" altLang="zh-CN" b="1">
                <a:solidFill>
                  <a:srgbClr val="FF0000"/>
                </a:solidFill>
                <a:cs typeface="Times New Roman" panose="02020603050405020304"/>
              </a:rPr>
              <a:t>、</a:t>
            </a:r>
            <a:r>
              <a:rPr lang="en-US" altLang="zh-CN" b="1">
                <a:solidFill>
                  <a:srgbClr val="FF0000"/>
                </a:solidFill>
                <a:cs typeface="Times New Roman" panose="02020603050405020304"/>
              </a:rPr>
              <a:t>25 Ω</a:t>
            </a:r>
            <a:r>
              <a:rPr lang="zh-CN" altLang="zh-CN" b="1">
                <a:solidFill>
                  <a:srgbClr val="FF0000"/>
                </a:solidFill>
                <a:cs typeface="Times New Roman" panose="02020603050405020304"/>
              </a:rPr>
              <a:t>电阻实验时，调节电阻箱无法使</a:t>
            </a:r>
            <a:r>
              <a:rPr lang="en-US" altLang="zh-CN" b="1" i="1">
                <a:solidFill>
                  <a:srgbClr val="FF0000"/>
                </a:solidFill>
                <a:cs typeface="Times New Roman" panose="02020603050405020304"/>
              </a:rPr>
              <a:t>R</a:t>
            </a:r>
            <a:r>
              <a:rPr lang="zh-CN" altLang="zh-CN" b="1">
                <a:solidFill>
                  <a:srgbClr val="FF0000"/>
                </a:solidFill>
                <a:cs typeface="Times New Roman" panose="02020603050405020304"/>
              </a:rPr>
              <a:t>两端电压准确达到</a:t>
            </a:r>
            <a:r>
              <a:rPr lang="en-US" altLang="zh-CN" b="1">
                <a:solidFill>
                  <a:srgbClr val="FF0000"/>
                </a:solidFill>
                <a:cs typeface="Times New Roman" panose="02020603050405020304"/>
              </a:rPr>
              <a:t>4 V</a:t>
            </a:r>
            <a:endParaRPr lang="zh-CN" altLang="zh-CN" sz="900">
              <a:solidFill>
                <a:srgbClr val="000000"/>
              </a:solidFill>
              <a:cs typeface="Times New Roman" panose="02020603050405020304"/>
            </a:endParaRPr>
          </a:p>
        </p:txBody>
      </p:sp>
      <p:pic>
        <p:nvPicPr>
          <p:cNvPr id="10" name="图片 9"/>
          <p:cNvPicPr>
            <a:picLocks noChangeAspect="1"/>
          </p:cNvPicPr>
          <p:nvPr/>
        </p:nvPicPr>
        <p:blipFill>
          <a:blip r:embed="rId2">
            <a:clrChange>
              <a:clrFrom>
                <a:srgbClr val="FFFFFF"/>
              </a:clrFrom>
              <a:clrTo>
                <a:srgbClr val="FFFFFF">
                  <a:alpha val="0"/>
                </a:srgbClr>
              </a:clrTo>
            </a:clrChange>
          </a:blip>
          <a:stretch>
            <a:fillRect/>
          </a:stretch>
        </p:blipFill>
        <p:spPr>
          <a:xfrm>
            <a:off x="8252897" y="3948981"/>
            <a:ext cx="2234797" cy="1893300"/>
          </a:xfrm>
          <a:prstGeom prst="rect">
            <a:avLst/>
          </a:prstGeom>
        </p:spPr>
      </p:pic>
      <p:sp>
        <p:nvSpPr>
          <p:cNvPr id="11" name="矩形 10"/>
          <p:cNvSpPr/>
          <p:nvPr/>
        </p:nvSpPr>
        <p:spPr>
          <a:xfrm>
            <a:off x="2060209" y="574890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6032262" y="5748908"/>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9063373" y="5678825"/>
            <a:ext cx="38528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4" name="矩形 13"/>
          <p:cNvSpPr/>
          <p:nvPr/>
        </p:nvSpPr>
        <p:spPr>
          <a:xfrm>
            <a:off x="5449228" y="611054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6" name="Picture 3"/>
          <p:cNvPicPr>
            <a:picLocks noChangeAspect="1" noChangeArrowheads="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b="14286"/>
          <a:stretch>
            <a:fillRect/>
          </a:stretch>
        </p:blipFill>
        <p:spPr bwMode="auto">
          <a:xfrm>
            <a:off x="4985541" y="3876288"/>
            <a:ext cx="2265161" cy="190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7444"/>
          <a:stretch>
            <a:fillRect/>
          </a:stretch>
        </p:blipFill>
        <p:spPr bwMode="auto">
          <a:xfrm>
            <a:off x="905305" y="3842764"/>
            <a:ext cx="2741629" cy="1986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08769"/>
            <a:ext cx="11485848" cy="2792239"/>
          </a:xfrm>
        </p:spPr>
        <p:txBody>
          <a:bodyPr/>
          <a:lstStyle/>
          <a:p>
            <a:pPr hangingPunct="0">
              <a:spcAft>
                <a:spcPts val="0"/>
              </a:spcAft>
            </a:pPr>
            <a:r>
              <a:rPr lang="en-US" altLang="zh-CN">
                <a:solidFill>
                  <a:srgbClr val="00B0F0"/>
                </a:solidFill>
                <a:latin typeface="黑体" panose="02010609060101010101" pitchFamily="49" charset="-122"/>
                <a:cs typeface="Times New Roman" panose="02020603050405020304"/>
              </a:rPr>
              <a:t>[</a:t>
            </a:r>
            <a:r>
              <a:rPr lang="zh-CN" altLang="zh-CN">
                <a:solidFill>
                  <a:srgbClr val="00B0F0"/>
                </a:solidFill>
                <a:ea typeface="黑体" panose="02010609060101010101" pitchFamily="49" charset="-122"/>
                <a:cs typeface="Times New Roman" panose="02020603050405020304"/>
              </a:rPr>
              <a:t>解析</a:t>
            </a:r>
            <a:r>
              <a:rPr lang="en-US" altLang="zh-CN">
                <a:solidFill>
                  <a:srgbClr val="00B0F0"/>
                </a:solidFill>
                <a:latin typeface="黑体" panose="02010609060101010101" pitchFamily="49" charset="-122"/>
                <a:cs typeface="Times New Roman" panose="02020603050405020304"/>
              </a:rPr>
              <a:t>]</a:t>
            </a:r>
            <a:r>
              <a:rPr lang="zh-CN" altLang="zh-CN">
                <a:solidFill>
                  <a:srgbClr val="000000"/>
                </a:solidFill>
                <a:cs typeface="Times New Roman" panose="02020603050405020304"/>
              </a:rPr>
              <a:t>答案一：能，电压表分度值大，接入</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25 Ω</a:t>
            </a:r>
            <a:r>
              <a:rPr lang="zh-CN" altLang="zh-CN">
                <a:solidFill>
                  <a:srgbClr val="000000"/>
                </a:solidFill>
                <a:cs typeface="Times New Roman" panose="02020603050405020304"/>
              </a:rPr>
              <a:t>电阻时，调节电阻箱，虽不能使</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两端电压准确达到</a:t>
            </a:r>
            <a:r>
              <a:rPr lang="en-US" altLang="zh-CN">
                <a:solidFill>
                  <a:srgbClr val="000000"/>
                </a:solidFill>
                <a:cs typeface="Times New Roman" panose="02020603050405020304"/>
              </a:rPr>
              <a:t>4 V</a:t>
            </a:r>
            <a:r>
              <a:rPr lang="zh-CN" altLang="zh-CN">
                <a:solidFill>
                  <a:srgbClr val="000000"/>
                </a:solidFill>
                <a:cs typeface="Times New Roman" panose="02020603050405020304"/>
              </a:rPr>
              <a:t>，但差异很小；或实验时，将</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15 Ω</a:t>
            </a:r>
            <a:r>
              <a:rPr lang="zh-CN" altLang="zh-CN">
                <a:solidFill>
                  <a:srgbClr val="000000"/>
                </a:solidFill>
                <a:cs typeface="Times New Roman" panose="02020603050405020304"/>
              </a:rPr>
              <a:t>电阻分别与</a:t>
            </a:r>
            <a:r>
              <a:rPr lang="en-US" altLang="zh-CN">
                <a:solidFill>
                  <a:srgbClr val="000000"/>
                </a:solidFill>
                <a:cs typeface="Times New Roman" panose="02020603050405020304"/>
              </a:rPr>
              <a:t>25 Ω</a:t>
            </a:r>
            <a:r>
              <a:rPr lang="zh-CN" altLang="zh-CN">
                <a:solidFill>
                  <a:srgbClr val="000000"/>
                </a:solidFill>
                <a:cs typeface="Times New Roman" panose="02020603050405020304"/>
              </a:rPr>
              <a:t>电阻电阻串联，可分别当作</a:t>
            </a:r>
            <a:r>
              <a:rPr lang="en-US" altLang="zh-CN">
                <a:solidFill>
                  <a:srgbClr val="000000"/>
                </a:solidFill>
                <a:cs typeface="Times New Roman" panose="02020603050405020304"/>
              </a:rPr>
              <a:t>30 Ω</a:t>
            </a:r>
            <a:r>
              <a:rPr lang="zh-CN" altLang="zh-CN">
                <a:solidFill>
                  <a:srgbClr val="000000"/>
                </a:solidFill>
                <a:cs typeface="Times New Roman" panose="02020603050405020304"/>
              </a:rPr>
              <a:t>与</a:t>
            </a:r>
            <a:r>
              <a:rPr lang="en-US" altLang="zh-CN">
                <a:solidFill>
                  <a:srgbClr val="000000"/>
                </a:solidFill>
                <a:cs typeface="Times New Roman" panose="02020603050405020304"/>
              </a:rPr>
              <a:t>40 Ω</a:t>
            </a:r>
            <a:r>
              <a:rPr lang="zh-CN" altLang="zh-CN">
                <a:solidFill>
                  <a:srgbClr val="000000"/>
                </a:solidFill>
                <a:cs typeface="Times New Roman" panose="02020603050405020304"/>
              </a:rPr>
              <a:t>的定值电阻使用</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答案二：不能，因为电阻箱最小倍率是</a:t>
            </a:r>
            <a:r>
              <a:rPr lang="en-US" altLang="zh-CN">
                <a:solidFill>
                  <a:srgbClr val="000000"/>
                </a:solidFill>
                <a:latin typeface="宋体" panose="02010600030101010101" pitchFamily="2" charset="-122"/>
                <a:cs typeface="Times New Roman" panose="02020603050405020304"/>
              </a:rPr>
              <a:t>×</a:t>
            </a:r>
            <a:r>
              <a:rPr lang="en-US" altLang="zh-CN">
                <a:solidFill>
                  <a:srgbClr val="000000"/>
                </a:solidFill>
                <a:cs typeface="Times New Roman" panose="02020603050405020304"/>
              </a:rPr>
              <a:t>1</a:t>
            </a:r>
            <a:r>
              <a:rPr lang="zh-CN" altLang="zh-CN">
                <a:solidFill>
                  <a:srgbClr val="000000"/>
                </a:solidFill>
                <a:cs typeface="Times New Roman" panose="02020603050405020304"/>
              </a:rPr>
              <a:t>，单独接入</a:t>
            </a:r>
            <a:r>
              <a:rPr lang="en-US" altLang="zh-CN">
                <a:solidFill>
                  <a:srgbClr val="000000"/>
                </a:solidFill>
                <a:cs typeface="Times New Roman" panose="02020603050405020304"/>
              </a:rPr>
              <a:t>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15 Ω</a:t>
            </a:r>
            <a:r>
              <a:rPr lang="zh-CN" altLang="zh-CN">
                <a:solidFill>
                  <a:srgbClr val="000000"/>
                </a:solidFill>
                <a:cs typeface="Times New Roman" panose="02020603050405020304"/>
              </a:rPr>
              <a:t>、</a:t>
            </a:r>
            <a:r>
              <a:rPr lang="en-US" altLang="zh-CN">
                <a:solidFill>
                  <a:srgbClr val="000000"/>
                </a:solidFill>
                <a:cs typeface="Times New Roman" panose="02020603050405020304"/>
              </a:rPr>
              <a:t>25 Ω</a:t>
            </a:r>
            <a:r>
              <a:rPr lang="zh-CN" altLang="zh-CN">
                <a:solidFill>
                  <a:srgbClr val="000000"/>
                </a:solidFill>
                <a:cs typeface="Times New Roman" panose="02020603050405020304"/>
              </a:rPr>
              <a:t>电阻实验时，调节电阻箱无法使</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两端电压准确达到</a:t>
            </a:r>
            <a:r>
              <a:rPr lang="en-US" altLang="zh-CN">
                <a:solidFill>
                  <a:srgbClr val="000000"/>
                </a:solidFill>
                <a:cs typeface="Times New Roman" panose="02020603050405020304"/>
              </a:rPr>
              <a:t>4 V</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8540929" y="3571505"/>
            <a:ext cx="2234797" cy="1893300"/>
          </a:xfrm>
          <a:prstGeom prst="rect">
            <a:avLst/>
          </a:prstGeom>
        </p:spPr>
      </p:pic>
      <p:sp>
        <p:nvSpPr>
          <p:cNvPr id="7" name="矩形 6"/>
          <p:cNvSpPr/>
          <p:nvPr/>
        </p:nvSpPr>
        <p:spPr>
          <a:xfrm>
            <a:off x="2348241" y="537143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6320294" y="5371432"/>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351405" y="5301349"/>
            <a:ext cx="38528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663158" y="594768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1" name="Picture 3"/>
          <p:cNvPicPr>
            <a:picLocks noChangeAspect="1" noChangeArrowheads="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b="14286"/>
          <a:stretch>
            <a:fillRect/>
          </a:stretch>
        </p:blipFill>
        <p:spPr bwMode="auto">
          <a:xfrm>
            <a:off x="5273573" y="3498812"/>
            <a:ext cx="2265161" cy="190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7444"/>
          <a:stretch>
            <a:fillRect/>
          </a:stretch>
        </p:blipFill>
        <p:spPr bwMode="auto">
          <a:xfrm>
            <a:off x="1193337" y="3465288"/>
            <a:ext cx="2741629" cy="1986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bwMode="auto">
          <a:xfrm>
            <a:off x="360680" y="1209040"/>
            <a:ext cx="11485880" cy="161480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本题探究</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电流与电阻的关系</a:t>
            </a:r>
            <a:r>
              <a:rPr lang="en-US" altLang="zh-CN">
                <a:solidFill>
                  <a:srgbClr val="000000"/>
                </a:solidFill>
                <a:latin typeface="楷体" panose="02010609060101010101" pitchFamily="49" charset="-122"/>
                <a:cs typeface="Times New Roman" panose="02020603050405020304"/>
              </a:rPr>
              <a:t>”</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考查电路连接、操作过程、控制变量法、数据分析及对实验器材的要求</a:t>
            </a:r>
            <a:r>
              <a:rPr lang="en-US" altLang="zh-CN">
                <a:solidFill>
                  <a:srgbClr val="000000"/>
                </a:solidFill>
                <a:latin typeface="宋体" panose="02010600030101010101" pitchFamily="2" charset="-122"/>
                <a:cs typeface="Times New Roman" panose="02020603050405020304"/>
              </a:rPr>
              <a:t>.</a:t>
            </a: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zh-CN" altLang="zh-CN" sz="900">
              <a:solidFill>
                <a:srgbClr val="000000"/>
              </a:solidFill>
              <a:cs typeface="Times New Roman" panose="02020603050405020304"/>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362" y="1178438"/>
            <a:ext cx="1726892" cy="4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p:nvPr/>
        </p:nvSpPr>
        <p:spPr bwMode="auto">
          <a:xfrm>
            <a:off x="360680" y="1267460"/>
            <a:ext cx="11485880" cy="329501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控制变量法的运用</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当一个物理量可能与几个因素有关时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要探究影响这个物理量的因素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需要把一个多因素问题变成几个单因素问题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就要用到控制变量法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利用控制变量法探究和某一因素的关系时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只能改变这一因素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同时必须保持其他因素不变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注意这里的保持其他因素不变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是其他和所探究因素并列的因素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而不是所有实验条件都不能改变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378106" y="1267242"/>
            <a:ext cx="1773912" cy="46275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四川成都武侯区期末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）小明用如图所示电路探究电流与电阻的关系，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为定值电阻，电源电压保持不变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实验中小明将定值电阻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后，闭合开关，接下来要移动变阻器的滑片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改变电路两端的电压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保持电阻两端的电压不变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多次测量以减少误差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保持通过电阻的电流不变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143.jpg" descr="id:2147499098;FounderCES"/>
          <p:cNvPicPr/>
          <p:nvPr/>
        </p:nvPicPr>
        <p:blipFill>
          <a:blip r:embed="rId2"/>
          <a:stretch>
            <a:fillRect/>
          </a:stretch>
        </p:blipFill>
        <p:spPr>
          <a:xfrm>
            <a:off x="6527254" y="2391145"/>
            <a:ext cx="3240360" cy="1901951"/>
          </a:xfrm>
          <a:prstGeom prst="rect">
            <a:avLst/>
          </a:prstGeom>
        </p:spPr>
      </p:pic>
      <p:sp>
        <p:nvSpPr>
          <p:cNvPr id="5" name="矩形 4"/>
          <p:cNvSpPr/>
          <p:nvPr/>
        </p:nvSpPr>
        <p:spPr>
          <a:xfrm>
            <a:off x="7480610" y="422953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3" name="矩形 2"/>
          <p:cNvSpPr/>
          <p:nvPr/>
        </p:nvSpPr>
        <p:spPr>
          <a:xfrm>
            <a:off x="6861416" y="1899580"/>
            <a:ext cx="389850" cy="461665"/>
          </a:xfrm>
          <a:prstGeom prst="rect">
            <a:avLst/>
          </a:prstGeom>
        </p:spPr>
        <p:txBody>
          <a:bodyPr wrap="none">
            <a:spAutoFit/>
          </a:bodyPr>
          <a:lstStyle/>
          <a:p>
            <a:r>
              <a:rPr lang="en-US" altLang="zh-CN" sz="2400"/>
              <a:t>B</a:t>
            </a:r>
            <a:endParaRPr lang="zh-CN" altLang="en-US"/>
          </a:p>
        </p:txBody>
      </p:sp>
      <p:sp>
        <p:nvSpPr>
          <p:cNvPr id="6" name="矩形 5"/>
          <p:cNvSpPr/>
          <p:nvPr/>
        </p:nvSpPr>
        <p:spPr>
          <a:xfrm>
            <a:off x="351818" y="4670388"/>
            <a:ext cx="11512136" cy="1754326"/>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实验中，当把</a:t>
            </a:r>
            <a:r>
              <a:rPr lang="en-US" altLang="zh-CN" sz="2400" b="0">
                <a:solidFill>
                  <a:srgbClr val="000000"/>
                </a:solidFill>
                <a:cs typeface="Times New Roman" panose="02020603050405020304" pitchFamily="18" charset="0"/>
              </a:rPr>
              <a:t>10 Ω</a:t>
            </a:r>
            <a:r>
              <a:rPr lang="zh-CN" altLang="zh-CN" sz="2400" b="0">
                <a:solidFill>
                  <a:srgbClr val="000000"/>
                </a:solidFill>
                <a:cs typeface="Times New Roman" panose="02020603050405020304" pitchFamily="18" charset="0"/>
              </a:rPr>
              <a:t>的电阻换成</a:t>
            </a:r>
            <a:r>
              <a:rPr lang="en-US" altLang="zh-CN" sz="2400" b="0">
                <a:solidFill>
                  <a:srgbClr val="000000"/>
                </a:solidFill>
                <a:cs typeface="Times New Roman" panose="02020603050405020304" pitchFamily="18" charset="0"/>
              </a:rPr>
              <a:t>20 Ω</a:t>
            </a:r>
            <a:r>
              <a:rPr lang="zh-CN" altLang="zh-CN" sz="2400" b="0">
                <a:solidFill>
                  <a:srgbClr val="000000"/>
                </a:solidFill>
                <a:cs typeface="Times New Roman" panose="02020603050405020304" pitchFamily="18" charset="0"/>
              </a:rPr>
              <a:t>的电阻后，根据串联分压原理，电阻两端的电压变大，探究电流与电阻关系时要控制电阻两端的电压不变，因此接下来要移动变阻器的滑片</a:t>
            </a:r>
            <a:r>
              <a:rPr lang="en-US" altLang="zh-CN" sz="2400" b="0" i="1">
                <a:solidFill>
                  <a:srgbClr val="000000"/>
                </a:solidFill>
                <a:cs typeface="Times New Roman" panose="02020603050405020304" pitchFamily="18" charset="0"/>
              </a:rPr>
              <a:t>P</a:t>
            </a:r>
            <a:r>
              <a:rPr lang="zh-CN" altLang="zh-CN" sz="2400" b="0">
                <a:solidFill>
                  <a:srgbClr val="000000"/>
                </a:solidFill>
                <a:cs typeface="Times New Roman" panose="02020603050405020304" pitchFamily="18" charset="0"/>
              </a:rPr>
              <a:t>，其目的是保持电阻两端的电压不变，故</a:t>
            </a:r>
            <a:r>
              <a:rPr lang="en-US" altLang="zh-CN" sz="2400" b="0">
                <a:solidFill>
                  <a:srgbClr val="000000"/>
                </a:solidFill>
                <a:cs typeface="Times New Roman" panose="02020603050405020304" pitchFamily="18" charset="0"/>
              </a:rPr>
              <a:t>A</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C</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D</a:t>
            </a:r>
            <a:r>
              <a:rPr lang="zh-CN" altLang="zh-CN" sz="2400" b="0">
                <a:solidFill>
                  <a:srgbClr val="000000"/>
                </a:solidFill>
                <a:cs typeface="Times New Roman" panose="02020603050405020304" pitchFamily="18" charset="0"/>
              </a:rPr>
              <a:t>错误，</a:t>
            </a:r>
            <a:r>
              <a:rPr lang="en-US" altLang="zh-CN" sz="2400" b="0">
                <a:solidFill>
                  <a:srgbClr val="000000"/>
                </a:solidFill>
                <a:cs typeface="Times New Roman" panose="02020603050405020304" pitchFamily="18" charset="0"/>
              </a:rPr>
              <a:t>B</a:t>
            </a:r>
            <a:r>
              <a:rPr lang="zh-CN" altLang="zh-CN" sz="2400" b="0">
                <a:solidFill>
                  <a:srgbClr val="000000"/>
                </a:solidFill>
                <a:cs typeface="Times New Roman" panose="02020603050405020304" pitchFamily="18" charset="0"/>
              </a:rPr>
              <a:t>正确</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64633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下列图中能正确描述电阻一定时，电流随电压变化的图像是（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实验原创.eps" descr="id:2147499105;FounderCES"/>
          <p:cNvPicPr/>
          <p:nvPr/>
        </p:nvPicPr>
        <p:blipFill>
          <a:blip r:embed="rId2"/>
          <a:stretch>
            <a:fillRect/>
          </a:stretch>
        </p:blipFill>
        <p:spPr>
          <a:xfrm>
            <a:off x="737736" y="1491564"/>
            <a:ext cx="1429504" cy="363217"/>
          </a:xfrm>
          <a:prstGeom prst="rect">
            <a:avLst/>
          </a:prstGeom>
        </p:spPr>
      </p:pic>
      <p:pic>
        <p:nvPicPr>
          <p:cNvPr id="4" name="re147a.jpg" descr="id:2147499112;FounderCES"/>
          <p:cNvPicPr/>
          <p:nvPr/>
        </p:nvPicPr>
        <p:blipFill>
          <a:blip r:embed="rId3"/>
          <a:stretch>
            <a:fillRect/>
          </a:stretch>
        </p:blipFill>
        <p:spPr>
          <a:xfrm>
            <a:off x="882968" y="2223448"/>
            <a:ext cx="1611838" cy="1547634"/>
          </a:xfrm>
          <a:prstGeom prst="rect">
            <a:avLst/>
          </a:prstGeom>
        </p:spPr>
      </p:pic>
      <p:pic>
        <p:nvPicPr>
          <p:cNvPr id="5" name="re147b.jpg" descr="id:2147499119;FounderCES"/>
          <p:cNvPicPr/>
          <p:nvPr/>
        </p:nvPicPr>
        <p:blipFill>
          <a:blip r:embed="rId4"/>
          <a:stretch>
            <a:fillRect/>
          </a:stretch>
        </p:blipFill>
        <p:spPr>
          <a:xfrm>
            <a:off x="3984381" y="2223448"/>
            <a:ext cx="1606769" cy="1547634"/>
          </a:xfrm>
          <a:prstGeom prst="rect">
            <a:avLst/>
          </a:prstGeom>
        </p:spPr>
      </p:pic>
      <p:pic>
        <p:nvPicPr>
          <p:cNvPr id="6" name="re147c.jpg" descr="id:2147499126;FounderCES"/>
          <p:cNvPicPr/>
          <p:nvPr/>
        </p:nvPicPr>
        <p:blipFill>
          <a:blip r:embed="rId5"/>
          <a:stretch>
            <a:fillRect/>
          </a:stretch>
        </p:blipFill>
        <p:spPr>
          <a:xfrm>
            <a:off x="6931640" y="2223448"/>
            <a:ext cx="1611838" cy="1547634"/>
          </a:xfrm>
          <a:prstGeom prst="rect">
            <a:avLst/>
          </a:prstGeom>
        </p:spPr>
      </p:pic>
      <p:pic>
        <p:nvPicPr>
          <p:cNvPr id="7" name="re147d.jpg" descr="id:2147499133;FounderCES"/>
          <p:cNvPicPr/>
          <p:nvPr/>
        </p:nvPicPr>
        <p:blipFill>
          <a:blip r:embed="rId6"/>
          <a:stretch>
            <a:fillRect/>
          </a:stretch>
        </p:blipFill>
        <p:spPr>
          <a:xfrm>
            <a:off x="9633195" y="2223448"/>
            <a:ext cx="1606769" cy="1547634"/>
          </a:xfrm>
          <a:prstGeom prst="rect">
            <a:avLst/>
          </a:prstGeom>
        </p:spPr>
      </p:pic>
      <p:sp>
        <p:nvSpPr>
          <p:cNvPr id="8" name="内容占位符 1"/>
          <p:cNvSpPr txBox="1"/>
          <p:nvPr/>
        </p:nvSpPr>
        <p:spPr bwMode="auto">
          <a:xfrm>
            <a:off x="360854" y="38076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p>
        </p:txBody>
      </p:sp>
      <p:sp>
        <p:nvSpPr>
          <p:cNvPr id="9" name="矩形 8"/>
          <p:cNvSpPr/>
          <p:nvPr/>
        </p:nvSpPr>
        <p:spPr>
          <a:xfrm>
            <a:off x="10522199" y="1442339"/>
            <a:ext cx="407484" cy="461665"/>
          </a:xfrm>
          <a:prstGeom prst="rect">
            <a:avLst/>
          </a:prstGeom>
        </p:spPr>
        <p:txBody>
          <a:bodyPr wrap="none">
            <a:spAutoFit/>
          </a:bodyPr>
          <a:lstStyle/>
          <a:p>
            <a:r>
              <a:rPr lang="en-US" altLang="zh-CN" sz="2400"/>
              <a:t>A</a:t>
            </a:r>
            <a:endParaRPr lang="zh-CN" altLang="en-US"/>
          </a:p>
        </p:txBody>
      </p:sp>
      <p:sp>
        <p:nvSpPr>
          <p:cNvPr id="10" name="矩形 9"/>
          <p:cNvSpPr/>
          <p:nvPr/>
        </p:nvSpPr>
        <p:spPr>
          <a:xfrm>
            <a:off x="360854" y="4441999"/>
            <a:ext cx="11485848" cy="1200329"/>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由</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探究电流与电压的关系</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实验结论可知，在电阻一定时，通过导体的电流与其两端的电压成正比，反映在</a:t>
            </a:r>
            <a:r>
              <a:rPr lang="en-US" altLang="zh-CN" sz="2400" b="0" i="1">
                <a:solidFill>
                  <a:srgbClr val="000000"/>
                </a:solidFill>
                <a:cs typeface="Times New Roman" panose="02020603050405020304" pitchFamily="18" charset="0"/>
              </a:rPr>
              <a:t>I</a:t>
            </a:r>
            <a:r>
              <a:rPr lang="en-US"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U</a:t>
            </a:r>
            <a:r>
              <a:rPr lang="zh-CN" altLang="zh-CN" sz="2400" b="0">
                <a:solidFill>
                  <a:srgbClr val="000000"/>
                </a:solidFill>
                <a:cs typeface="Times New Roman" panose="02020603050405020304" pitchFamily="18" charset="0"/>
              </a:rPr>
              <a:t>图像上是一条经过原点的倾斜直线，故</a:t>
            </a:r>
            <a:r>
              <a:rPr lang="en-US" altLang="zh-CN" sz="2400" b="0">
                <a:solidFill>
                  <a:srgbClr val="000000"/>
                </a:solidFill>
                <a:cs typeface="Times New Roman" panose="02020603050405020304" pitchFamily="18" charset="0"/>
              </a:rPr>
              <a:t>A</a:t>
            </a:r>
            <a:r>
              <a:rPr lang="zh-CN" altLang="zh-CN" sz="2400" b="0">
                <a:solidFill>
                  <a:srgbClr val="000000"/>
                </a:solidFill>
                <a:cs typeface="Times New Roman" panose="02020603050405020304" pitchFamily="18" charset="0"/>
              </a:rPr>
              <a:t>正确</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5" y="746120"/>
            <a:ext cx="8470656" cy="2862322"/>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用如图所示电路探究电流与电阻的关系，电源电压不变，电阻有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连接电路，闭合开关后发现电流表无示数，电压表示数接近电源电压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为了找出故障，把导线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的一端从接线柱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移开，分别连到接线柱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上，发现两表指针位置均和之前一样，进一步检查发现电流表完好，则电路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98.jpg" descr="id:2147499140;FounderCES"/>
          <p:cNvPicPr/>
          <p:nvPr/>
        </p:nvPicPr>
        <p:blipFill>
          <a:blip r:embed="rId2"/>
          <a:stretch>
            <a:fillRect/>
          </a:stretch>
        </p:blipFill>
        <p:spPr>
          <a:xfrm>
            <a:off x="8975526" y="1196752"/>
            <a:ext cx="2726703" cy="1296144"/>
          </a:xfrm>
          <a:prstGeom prst="rect">
            <a:avLst/>
          </a:prstGeom>
        </p:spPr>
      </p:pic>
      <p:sp>
        <p:nvSpPr>
          <p:cNvPr id="5" name="矩形 4"/>
          <p:cNvSpPr/>
          <p:nvPr/>
        </p:nvSpPr>
        <p:spPr>
          <a:xfrm>
            <a:off x="9551590" y="263691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内容占位符 2"/>
          <p:cNvSpPr txBox="1"/>
          <p:nvPr/>
        </p:nvSpPr>
        <p:spPr bwMode="auto">
          <a:xfrm>
            <a:off x="406574" y="3444181"/>
            <a:ext cx="1142298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的故障是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排除故障后，将不同阻值的电阻分别接入电路，移动滑片记录的数据如表所示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nvGraphicFramePr>
        <p:xfrm>
          <a:off x="507341" y="4629663"/>
          <a:ext cx="11169009" cy="1448754"/>
        </p:xfrm>
        <a:graphic>
          <a:graphicData uri="http://schemas.openxmlformats.org/drawingml/2006/table">
            <a:tbl>
              <a:tblPr firstRow="1" firstCol="1" bandRow="1"/>
              <a:tblGrid>
                <a:gridCol w="2874903">
                  <a:extLst>
                    <a:ext uri="{9D8B030D-6E8A-4147-A177-3AD203B41FA5}">
                      <a16:colId xmlns:a16="http://schemas.microsoft.com/office/drawing/2014/main" val="20000"/>
                    </a:ext>
                  </a:extLst>
                </a:gridCol>
                <a:gridCol w="2075202">
                  <a:extLst>
                    <a:ext uri="{9D8B030D-6E8A-4147-A177-3AD203B41FA5}">
                      <a16:colId xmlns:a16="http://schemas.microsoft.com/office/drawing/2014/main" val="20001"/>
                    </a:ext>
                  </a:extLst>
                </a:gridCol>
                <a:gridCol w="2072968">
                  <a:extLst>
                    <a:ext uri="{9D8B030D-6E8A-4147-A177-3AD203B41FA5}">
                      <a16:colId xmlns:a16="http://schemas.microsoft.com/office/drawing/2014/main" val="20002"/>
                    </a:ext>
                  </a:extLst>
                </a:gridCol>
                <a:gridCol w="2072968">
                  <a:extLst>
                    <a:ext uri="{9D8B030D-6E8A-4147-A177-3AD203B41FA5}">
                      <a16:colId xmlns:a16="http://schemas.microsoft.com/office/drawing/2014/main" val="20003"/>
                    </a:ext>
                  </a:extLst>
                </a:gridCol>
                <a:gridCol w="207296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矩形 7"/>
          <p:cNvSpPr/>
          <p:nvPr/>
        </p:nvSpPr>
        <p:spPr>
          <a:xfrm>
            <a:off x="1815933" y="3504653"/>
            <a:ext cx="2640466" cy="461665"/>
          </a:xfrm>
          <a:prstGeom prst="rect">
            <a:avLst/>
          </a:prstGeom>
        </p:spPr>
        <p:txBody>
          <a:bodyPr wrap="none">
            <a:spAutoFit/>
          </a:bodyPr>
          <a:lstStyle/>
          <a:p>
            <a:r>
              <a:rPr lang="en-US" altLang="zh-CN" sz="2400" i="1"/>
              <a:t>c</a:t>
            </a:r>
            <a:r>
              <a:rPr lang="zh-CN" altLang="zh-CN" sz="2400">
                <a:cs typeface="Times New Roman" panose="02020603050405020304" pitchFamily="18" charset="0"/>
              </a:rPr>
              <a:t>、</a:t>
            </a:r>
            <a:r>
              <a:rPr lang="en-US" altLang="zh-CN" sz="2400" i="1"/>
              <a:t>d</a:t>
            </a:r>
            <a:r>
              <a:rPr lang="zh-CN" altLang="zh-CN" sz="2400">
                <a:cs typeface="Times New Roman" panose="02020603050405020304" pitchFamily="18" charset="0"/>
              </a:rPr>
              <a:t>间导线断路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4232"/>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分析表中数据，实验中电阻两端的电压为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，实验得出的结论是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07341" y="3079224"/>
          <a:ext cx="11169009" cy="1448754"/>
        </p:xfrm>
        <a:graphic>
          <a:graphicData uri="http://schemas.openxmlformats.org/drawingml/2006/table">
            <a:tbl>
              <a:tblPr firstRow="1" firstCol="1" bandRow="1"/>
              <a:tblGrid>
                <a:gridCol w="2874903">
                  <a:extLst>
                    <a:ext uri="{9D8B030D-6E8A-4147-A177-3AD203B41FA5}">
                      <a16:colId xmlns:a16="http://schemas.microsoft.com/office/drawing/2014/main" val="20000"/>
                    </a:ext>
                  </a:extLst>
                </a:gridCol>
                <a:gridCol w="2075202">
                  <a:extLst>
                    <a:ext uri="{9D8B030D-6E8A-4147-A177-3AD203B41FA5}">
                      <a16:colId xmlns:a16="http://schemas.microsoft.com/office/drawing/2014/main" val="20001"/>
                    </a:ext>
                  </a:extLst>
                </a:gridCol>
                <a:gridCol w="2072968">
                  <a:extLst>
                    <a:ext uri="{9D8B030D-6E8A-4147-A177-3AD203B41FA5}">
                      <a16:colId xmlns:a16="http://schemas.microsoft.com/office/drawing/2014/main" val="20002"/>
                    </a:ext>
                  </a:extLst>
                </a:gridCol>
                <a:gridCol w="2072968">
                  <a:extLst>
                    <a:ext uri="{9D8B030D-6E8A-4147-A177-3AD203B41FA5}">
                      <a16:colId xmlns:a16="http://schemas.microsoft.com/office/drawing/2014/main" val="20003"/>
                    </a:ext>
                  </a:extLst>
                </a:gridCol>
                <a:gridCol w="207296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矩形 3"/>
          <p:cNvSpPr/>
          <p:nvPr/>
        </p:nvSpPr>
        <p:spPr>
          <a:xfrm>
            <a:off x="6040450" y="1878892"/>
            <a:ext cx="338554" cy="461665"/>
          </a:xfrm>
          <a:prstGeom prst="rect">
            <a:avLst/>
          </a:prstGeom>
        </p:spPr>
        <p:txBody>
          <a:bodyPr wrap="none">
            <a:spAutoFit/>
          </a:bodyPr>
          <a:lstStyle/>
          <a:p>
            <a:r>
              <a:rPr lang="en-US" altLang="zh-CN" sz="2400"/>
              <a:t>2</a:t>
            </a:r>
            <a:endParaRPr lang="zh-CN" altLang="en-US"/>
          </a:p>
        </p:txBody>
      </p:sp>
      <p:sp>
        <p:nvSpPr>
          <p:cNvPr id="5" name="矩形 4"/>
          <p:cNvSpPr/>
          <p:nvPr/>
        </p:nvSpPr>
        <p:spPr>
          <a:xfrm>
            <a:off x="9446053" y="1837253"/>
            <a:ext cx="2340784" cy="461665"/>
          </a:xfrm>
          <a:prstGeom prst="rect">
            <a:avLst/>
          </a:prstGeom>
        </p:spPr>
        <p:txBody>
          <a:bodyPr wrap="square">
            <a:spAutoFit/>
          </a:bodyPr>
          <a:lstStyle/>
          <a:p>
            <a:r>
              <a:rPr lang="zh-CN" altLang="zh-CN" sz="2400">
                <a:cs typeface="Times New Roman" panose="02020603050405020304" pitchFamily="18" charset="0"/>
              </a:rPr>
              <a:t>导体两端的电压</a:t>
            </a:r>
            <a:endParaRPr lang="zh-CN" altLang="en-US"/>
          </a:p>
        </p:txBody>
      </p:sp>
      <p:sp>
        <p:nvSpPr>
          <p:cNvPr id="6" name="矩形 5"/>
          <p:cNvSpPr/>
          <p:nvPr/>
        </p:nvSpPr>
        <p:spPr>
          <a:xfrm>
            <a:off x="481463" y="2345770"/>
            <a:ext cx="6062878" cy="461665"/>
          </a:xfrm>
          <a:prstGeom prst="rect">
            <a:avLst/>
          </a:prstGeom>
        </p:spPr>
        <p:txBody>
          <a:bodyPr wrap="none">
            <a:spAutoFit/>
          </a:bodyPr>
          <a:lstStyle/>
          <a:p>
            <a:r>
              <a:rPr lang="zh-CN" altLang="zh-CN" sz="2400">
                <a:cs typeface="Times New Roman" panose="02020603050405020304" pitchFamily="18" charset="0"/>
              </a:rPr>
              <a:t>一定时，导体中的电流与导体的电阻成反比</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5956</Words>
  <Application>Microsoft Office PowerPoint</Application>
  <PresentationFormat>自定义</PresentationFormat>
  <Paragraphs>398</Paragraphs>
  <Slides>43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43</vt:i4>
      </vt:variant>
    </vt:vector>
  </HeadingPairs>
  <TitlesOfParts>
    <vt:vector size="52"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617</cp:revision>
  <dcterms:created xsi:type="dcterms:W3CDTF">2020-11-06T05:24:00Z</dcterms:created>
  <dcterms:modified xsi:type="dcterms:W3CDTF">2025-09-17T07:55:20Z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9B327BFDC495444EB365F5377C1C4330_12</vt:lpwstr>
  </property>
</Properties>
</file>